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embeddedFontLst>
    <p:embeddedFont>
      <p:font typeface="Open Sans" panose="020B0604020202020204"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F759432-EF9E-4E69-A02D-B56C2D78912F}">
  <a:tblStyle styleId="{EF759432-EF9E-4E69-A02D-B56C2D78912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1" d="100"/>
          <a:sy n="91" d="100"/>
        </p:scale>
        <p:origin x="78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font" Target="fonts/font1.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9a1879c7a8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9a1879c7a8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9a1879c7a8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9a1879c7a8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g9a1879c7a8_0_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3" name="Google Shape;113;g9a1879c7a8_0_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9a1879c7a8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9a1879c7a8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g3ecf92581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g3ecf92581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
        <p:cNvGrpSpPr/>
        <p:nvPr/>
      </p:nvGrpSpPr>
      <p:grpSpPr>
        <a:xfrm>
          <a:off x="0" y="0"/>
          <a:ext cx="0" cy="0"/>
          <a:chOff x="0" y="0"/>
          <a:chExt cx="0" cy="0"/>
        </a:xfrm>
      </p:grpSpPr>
      <p:sp>
        <p:nvSpPr>
          <p:cNvPr id="61" name="Google Shape;61;g3ecf92581e_0_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 name="Google Shape;62;g3ecf92581e_0_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g9a1879c7a8_0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 name="Google Shape;67;g9a1879c7a8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9a1879c7a8_0_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9a1879c7a8_0_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
        <p:cNvGrpSpPr/>
        <p:nvPr/>
      </p:nvGrpSpPr>
      <p:grpSpPr>
        <a:xfrm>
          <a:off x="0" y="0"/>
          <a:ext cx="0" cy="0"/>
          <a:chOff x="0" y="0"/>
          <a:chExt cx="0" cy="0"/>
        </a:xfrm>
      </p:grpSpPr>
      <p:sp>
        <p:nvSpPr>
          <p:cNvPr id="78" name="Google Shape;78;g9a1879c7a8_0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9" name="Google Shape;79;g9a1879c7a8_0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9a1879c7a8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9a1879c7a8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9a1879c7a8_0_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9a1879c7a8_0_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9a1879c7a8_0_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9a1879c7a8_0_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68000" y="613650"/>
            <a:ext cx="8208000" cy="10203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GB" sz="3500" b="1">
                <a:solidFill>
                  <a:srgbClr val="62358C"/>
                </a:solidFill>
                <a:latin typeface="Open Sans"/>
                <a:ea typeface="Open Sans"/>
                <a:cs typeface="Open Sans"/>
                <a:sym typeface="Open Sans"/>
              </a:rPr>
              <a:t>Student Staff Partnership Forum</a:t>
            </a:r>
            <a:endParaRPr sz="3500" b="1">
              <a:solidFill>
                <a:srgbClr val="62358C"/>
              </a:solidFill>
              <a:latin typeface="Open Sans"/>
              <a:ea typeface="Open Sans"/>
              <a:cs typeface="Open Sans"/>
              <a:sym typeface="Open Sans"/>
            </a:endParaRPr>
          </a:p>
          <a:p>
            <a:pPr marL="0" lvl="0" indent="0" algn="ctr" rtl="0">
              <a:spcBef>
                <a:spcPts val="0"/>
              </a:spcBef>
              <a:spcAft>
                <a:spcPts val="0"/>
              </a:spcAft>
              <a:buNone/>
            </a:pPr>
            <a:r>
              <a:rPr lang="en-GB" sz="3500" b="1">
                <a:solidFill>
                  <a:srgbClr val="62358C"/>
                </a:solidFill>
                <a:latin typeface="Open Sans"/>
                <a:ea typeface="Open Sans"/>
                <a:cs typeface="Open Sans"/>
                <a:sym typeface="Open Sans"/>
              </a:rPr>
              <a:t>Agenda</a:t>
            </a:r>
            <a:endParaRPr sz="3500" b="1">
              <a:solidFill>
                <a:srgbClr val="62358C"/>
              </a:solidFill>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3"/>
        <p:cNvGrpSpPr/>
        <p:nvPr/>
      </p:nvGrpSpPr>
      <p:grpSpPr>
        <a:xfrm>
          <a:off x="0" y="0"/>
          <a:ext cx="0" cy="0"/>
          <a:chOff x="0" y="0"/>
          <a:chExt cx="0" cy="0"/>
        </a:xfrm>
      </p:grpSpPr>
      <p:sp>
        <p:nvSpPr>
          <p:cNvPr id="104" name="Google Shape;104;p22"/>
          <p:cNvSpPr txBox="1">
            <a:spLocks noGrp="1"/>
          </p:cNvSpPr>
          <p:nvPr>
            <p:ph type="title"/>
          </p:nvPr>
        </p:nvSpPr>
        <p:spPr>
          <a:xfrm>
            <a:off x="1417800" y="1329675"/>
            <a:ext cx="6308400" cy="14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4800" b="1">
                <a:solidFill>
                  <a:srgbClr val="62358C"/>
                </a:solidFill>
                <a:latin typeface="Open Sans"/>
                <a:ea typeface="Open Sans"/>
                <a:cs typeface="Open Sans"/>
                <a:sym typeface="Open Sans"/>
              </a:rPr>
              <a:t>5. Standing Agenda Items</a:t>
            </a:r>
            <a:endParaRPr sz="4800" b="1">
              <a:solidFill>
                <a:srgbClr val="62358C"/>
              </a:solidFill>
              <a:latin typeface="Open Sans"/>
              <a:ea typeface="Open Sans"/>
              <a:cs typeface="Open Sans"/>
              <a:sym typeface="Open Sans"/>
            </a:endParaRPr>
          </a:p>
          <a:p>
            <a:pPr marL="0" lvl="0" indent="0" algn="ctr" rtl="0">
              <a:spcBef>
                <a:spcPts val="0"/>
              </a:spcBef>
              <a:spcAft>
                <a:spcPts val="0"/>
              </a:spcAft>
              <a:buNone/>
            </a:pPr>
            <a:endParaRPr sz="4800" b="1">
              <a:solidFill>
                <a:srgbClr val="62358C"/>
              </a:solidFill>
              <a:latin typeface="Open Sans"/>
              <a:ea typeface="Open Sans"/>
              <a:cs typeface="Open Sans"/>
              <a:sym typeface="Open Sans"/>
            </a:endParaRPr>
          </a:p>
          <a:p>
            <a:pPr marL="0" lvl="0" indent="0" algn="ctr" rtl="0">
              <a:spcBef>
                <a:spcPts val="0"/>
              </a:spcBef>
              <a:spcAft>
                <a:spcPts val="0"/>
              </a:spcAft>
              <a:buNone/>
            </a:pPr>
            <a:endParaRPr sz="4800" b="1">
              <a:solidFill>
                <a:srgbClr val="62358C"/>
              </a:solidFill>
              <a:latin typeface="Open Sans"/>
              <a:ea typeface="Open Sans"/>
              <a:cs typeface="Open Sans"/>
              <a:sym typeface="Open Sans"/>
            </a:endParaRPr>
          </a:p>
          <a:p>
            <a:pPr marL="0" lvl="0" indent="0" algn="ctr" rtl="0">
              <a:spcBef>
                <a:spcPts val="0"/>
              </a:spcBef>
              <a:spcAft>
                <a:spcPts val="0"/>
              </a:spcAft>
              <a:buNone/>
            </a:pPr>
            <a:endParaRPr sz="4800" b="1">
              <a:solidFill>
                <a:srgbClr val="62358C"/>
              </a:solidFill>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08"/>
        <p:cNvGrpSpPr/>
        <p:nvPr/>
      </p:nvGrpSpPr>
      <p:grpSpPr>
        <a:xfrm>
          <a:off x="0" y="0"/>
          <a:ext cx="0" cy="0"/>
          <a:chOff x="0" y="0"/>
          <a:chExt cx="0" cy="0"/>
        </a:xfrm>
      </p:grpSpPr>
      <p:sp>
        <p:nvSpPr>
          <p:cNvPr id="109" name="Google Shape;109;p23"/>
          <p:cNvSpPr txBox="1">
            <a:spLocks noGrp="1"/>
          </p:cNvSpPr>
          <p:nvPr>
            <p:ph type="title"/>
          </p:nvPr>
        </p:nvSpPr>
        <p:spPr>
          <a:xfrm>
            <a:off x="483275" y="345200"/>
            <a:ext cx="8208000" cy="57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a:solidFill>
                  <a:srgbClr val="62358C"/>
                </a:solidFill>
                <a:latin typeface="Open Sans"/>
                <a:ea typeface="Open Sans"/>
                <a:cs typeface="Open Sans"/>
                <a:sym typeface="Open Sans"/>
              </a:rPr>
              <a:t>Standing Agenda Items</a:t>
            </a:r>
            <a:endParaRPr b="1">
              <a:solidFill>
                <a:srgbClr val="62358C"/>
              </a:solidFill>
              <a:latin typeface="Open Sans"/>
              <a:ea typeface="Open Sans"/>
              <a:cs typeface="Open Sans"/>
              <a:sym typeface="Open Sans"/>
            </a:endParaRPr>
          </a:p>
        </p:txBody>
      </p:sp>
      <p:sp>
        <p:nvSpPr>
          <p:cNvPr id="110" name="Google Shape;110;p23"/>
          <p:cNvSpPr txBox="1"/>
          <p:nvPr/>
        </p:nvSpPr>
        <p:spPr>
          <a:xfrm>
            <a:off x="483275" y="1066300"/>
            <a:ext cx="8208000" cy="27003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000000"/>
              </a:buClr>
              <a:buSzPts val="1800"/>
              <a:buFont typeface="Open Sans"/>
              <a:buAutoNum type="arabicPeriod"/>
            </a:pPr>
            <a:r>
              <a:rPr lang="en-GB" sz="1800">
                <a:latin typeface="Open Sans"/>
                <a:ea typeface="Open Sans"/>
                <a:cs typeface="Open Sans"/>
                <a:sym typeface="Open Sans"/>
              </a:rPr>
              <a:t>Item 1 (format and length of of discussion, eg, Roundtable, 20 mins)</a:t>
            </a:r>
            <a:endParaRPr sz="1800">
              <a:latin typeface="Open Sans"/>
              <a:ea typeface="Open Sans"/>
              <a:cs typeface="Open Sans"/>
              <a:sym typeface="Open Sans"/>
            </a:endParaRPr>
          </a:p>
          <a:p>
            <a:pPr marL="457200" lvl="0" indent="-342900" algn="l" rtl="0">
              <a:lnSpc>
                <a:spcPct val="115000"/>
              </a:lnSpc>
              <a:spcBef>
                <a:spcPts val="0"/>
              </a:spcBef>
              <a:spcAft>
                <a:spcPts val="0"/>
              </a:spcAft>
              <a:buClr>
                <a:srgbClr val="000000"/>
              </a:buClr>
              <a:buSzPts val="1800"/>
              <a:buFont typeface="Open Sans"/>
              <a:buAutoNum type="arabicPeriod"/>
            </a:pPr>
            <a:r>
              <a:rPr lang="en-GB" sz="1800">
                <a:latin typeface="Open Sans"/>
                <a:ea typeface="Open Sans"/>
                <a:cs typeface="Open Sans"/>
                <a:sym typeface="Open Sans"/>
              </a:rPr>
              <a:t>Item 2 </a:t>
            </a:r>
            <a:endParaRPr sz="1800">
              <a:latin typeface="Open Sans"/>
              <a:ea typeface="Open Sans"/>
              <a:cs typeface="Open Sans"/>
              <a:sym typeface="Open Sans"/>
            </a:endParaRPr>
          </a:p>
          <a:p>
            <a:pPr marL="457200" lvl="0" indent="-342900" algn="l" rtl="0">
              <a:lnSpc>
                <a:spcPct val="115000"/>
              </a:lnSpc>
              <a:spcBef>
                <a:spcPts val="0"/>
              </a:spcBef>
              <a:spcAft>
                <a:spcPts val="0"/>
              </a:spcAft>
              <a:buClr>
                <a:srgbClr val="000000"/>
              </a:buClr>
              <a:buSzPts val="1800"/>
              <a:buFont typeface="Open Sans"/>
              <a:buAutoNum type="arabicPeriod"/>
            </a:pPr>
            <a:r>
              <a:rPr lang="en-GB" sz="1800">
                <a:latin typeface="Open Sans"/>
                <a:ea typeface="Open Sans"/>
                <a:cs typeface="Open Sans"/>
                <a:sym typeface="Open Sans"/>
              </a:rPr>
              <a:t>Item 3</a:t>
            </a:r>
            <a:endParaRPr sz="1800">
              <a:latin typeface="Open Sans"/>
              <a:ea typeface="Open Sans"/>
              <a:cs typeface="Open Sans"/>
              <a:sym typeface="Open Sans"/>
            </a:endParaRPr>
          </a:p>
          <a:p>
            <a:pPr marL="0" lvl="0" indent="0" algn="l" rtl="0">
              <a:lnSpc>
                <a:spcPct val="115000"/>
              </a:lnSpc>
              <a:spcBef>
                <a:spcPts val="0"/>
              </a:spcBef>
              <a:spcAft>
                <a:spcPts val="0"/>
              </a:spcAft>
              <a:buNone/>
            </a:pPr>
            <a:endParaRPr sz="1800">
              <a:latin typeface="Open Sans"/>
              <a:ea typeface="Open Sans"/>
              <a:cs typeface="Open Sans"/>
              <a:sym typeface="Open Sans"/>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4"/>
        <p:cNvGrpSpPr/>
        <p:nvPr/>
      </p:nvGrpSpPr>
      <p:grpSpPr>
        <a:xfrm>
          <a:off x="0" y="0"/>
          <a:ext cx="0" cy="0"/>
          <a:chOff x="0" y="0"/>
          <a:chExt cx="0" cy="0"/>
        </a:xfrm>
      </p:grpSpPr>
      <p:sp>
        <p:nvSpPr>
          <p:cNvPr id="115" name="Google Shape;115;p24"/>
          <p:cNvSpPr txBox="1">
            <a:spLocks noGrp="1"/>
          </p:cNvSpPr>
          <p:nvPr>
            <p:ph type="title"/>
          </p:nvPr>
        </p:nvSpPr>
        <p:spPr>
          <a:xfrm>
            <a:off x="1417800" y="1253475"/>
            <a:ext cx="6308400" cy="14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4800" b="1">
                <a:solidFill>
                  <a:srgbClr val="FCBF2C"/>
                </a:solidFill>
                <a:latin typeface="Open Sans"/>
                <a:ea typeface="Open Sans"/>
                <a:cs typeface="Open Sans"/>
                <a:sym typeface="Open Sans"/>
              </a:rPr>
              <a:t>6. Date of Next Meeting:</a:t>
            </a:r>
            <a:endParaRPr sz="4800" b="1">
              <a:solidFill>
                <a:srgbClr val="FCBF2C"/>
              </a:solidFill>
              <a:latin typeface="Open Sans"/>
              <a:ea typeface="Open Sans"/>
              <a:cs typeface="Open Sans"/>
              <a:sym typeface="Open Sans"/>
            </a:endParaRPr>
          </a:p>
          <a:p>
            <a:pPr marL="0" lvl="0" indent="0" algn="ctr" rtl="0">
              <a:spcBef>
                <a:spcPts val="0"/>
              </a:spcBef>
              <a:spcAft>
                <a:spcPts val="0"/>
              </a:spcAft>
              <a:buNone/>
            </a:pPr>
            <a:r>
              <a:rPr lang="en-GB" sz="4800" b="1">
                <a:solidFill>
                  <a:srgbClr val="FCBF2C"/>
                </a:solidFill>
                <a:latin typeface="Open Sans"/>
                <a:ea typeface="Open Sans"/>
                <a:cs typeface="Open Sans"/>
                <a:sym typeface="Open Sans"/>
              </a:rPr>
              <a:t>XX/XX/XXXX</a:t>
            </a:r>
            <a:endParaRPr sz="4800" b="1">
              <a:solidFill>
                <a:srgbClr val="FCBF2C"/>
              </a:solidFill>
              <a:latin typeface="Open Sans"/>
              <a:ea typeface="Open Sans"/>
              <a:cs typeface="Open Sans"/>
              <a:sym typeface="Open Sans"/>
            </a:endParaRPr>
          </a:p>
          <a:p>
            <a:pPr marL="0" lvl="0" indent="0" algn="ctr" rtl="0">
              <a:spcBef>
                <a:spcPts val="0"/>
              </a:spcBef>
              <a:spcAft>
                <a:spcPts val="0"/>
              </a:spcAft>
              <a:buNone/>
            </a:pPr>
            <a:endParaRPr sz="4800" b="1">
              <a:solidFill>
                <a:srgbClr val="FCBF2C"/>
              </a:solidFill>
              <a:latin typeface="Open Sans"/>
              <a:ea typeface="Open Sans"/>
              <a:cs typeface="Open Sans"/>
              <a:sym typeface="Open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19"/>
        <p:cNvGrpSpPr/>
        <p:nvPr/>
      </p:nvGrpSpPr>
      <p:grpSpPr>
        <a:xfrm>
          <a:off x="0" y="0"/>
          <a:ext cx="0" cy="0"/>
          <a:chOff x="0" y="0"/>
          <a:chExt cx="0" cy="0"/>
        </a:xfrm>
      </p:grpSpPr>
      <p:sp>
        <p:nvSpPr>
          <p:cNvPr id="120" name="Google Shape;120;p25"/>
          <p:cNvSpPr txBox="1">
            <a:spLocks noGrp="1"/>
          </p:cNvSpPr>
          <p:nvPr>
            <p:ph type="title"/>
          </p:nvPr>
        </p:nvSpPr>
        <p:spPr>
          <a:xfrm>
            <a:off x="1417800" y="1329675"/>
            <a:ext cx="6308400" cy="14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4800" b="1">
                <a:solidFill>
                  <a:srgbClr val="62358C"/>
                </a:solidFill>
                <a:latin typeface="Open Sans"/>
                <a:ea typeface="Open Sans"/>
                <a:cs typeface="Open Sans"/>
                <a:sym typeface="Open Sans"/>
              </a:rPr>
              <a:t>7. Any Other Business</a:t>
            </a:r>
            <a:endParaRPr sz="4800" b="1">
              <a:solidFill>
                <a:srgbClr val="62358C"/>
              </a:solidFill>
              <a:latin typeface="Open Sans"/>
              <a:ea typeface="Open Sans"/>
              <a:cs typeface="Open Sans"/>
              <a:sym typeface="Open Sans"/>
            </a:endParaRPr>
          </a:p>
          <a:p>
            <a:pPr marL="0" lvl="0" indent="0" algn="ctr" rtl="0">
              <a:spcBef>
                <a:spcPts val="0"/>
              </a:spcBef>
              <a:spcAft>
                <a:spcPts val="0"/>
              </a:spcAft>
              <a:buNone/>
            </a:pPr>
            <a:endParaRPr sz="4800" b="1">
              <a:solidFill>
                <a:srgbClr val="62358C"/>
              </a:solidFill>
              <a:latin typeface="Open Sans"/>
              <a:ea typeface="Open Sans"/>
              <a:cs typeface="Open Sans"/>
              <a:sym typeface="Open Sans"/>
            </a:endParaRPr>
          </a:p>
          <a:p>
            <a:pPr marL="0" lvl="0" indent="0" algn="ctr" rtl="0">
              <a:spcBef>
                <a:spcPts val="0"/>
              </a:spcBef>
              <a:spcAft>
                <a:spcPts val="0"/>
              </a:spcAft>
              <a:buNone/>
            </a:pPr>
            <a:endParaRPr sz="4800" b="1">
              <a:solidFill>
                <a:srgbClr val="62358C"/>
              </a:solidFill>
              <a:latin typeface="Open Sans"/>
              <a:ea typeface="Open Sans"/>
              <a:cs typeface="Open Sans"/>
              <a:sym typeface="Open San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1417800" y="1710675"/>
            <a:ext cx="6308400" cy="1472700"/>
          </a:xfrm>
          <a:prstGeom prst="rect">
            <a:avLst/>
          </a:prstGeom>
        </p:spPr>
        <p:txBody>
          <a:bodyPr spcFirstLastPara="1" wrap="square" lIns="91425" tIns="91425" rIns="91425" bIns="91425" anchor="t" anchorCtr="0">
            <a:noAutofit/>
          </a:bodyPr>
          <a:lstStyle/>
          <a:p>
            <a:pPr marL="457200" lvl="0" indent="-533400" algn="ctr" rtl="0">
              <a:spcBef>
                <a:spcPts val="0"/>
              </a:spcBef>
              <a:spcAft>
                <a:spcPts val="0"/>
              </a:spcAft>
              <a:buClr>
                <a:srgbClr val="FCBF2C"/>
              </a:buClr>
              <a:buSzPts val="4800"/>
              <a:buFont typeface="Open Sans"/>
              <a:buAutoNum type="arabicPeriod"/>
            </a:pPr>
            <a:r>
              <a:rPr lang="en-GB" sz="4800" b="1">
                <a:solidFill>
                  <a:srgbClr val="FCBF2C"/>
                </a:solidFill>
                <a:latin typeface="Open Sans"/>
                <a:ea typeface="Open Sans"/>
                <a:cs typeface="Open Sans"/>
                <a:sym typeface="Open Sans"/>
              </a:rPr>
              <a:t>Introductions</a:t>
            </a:r>
            <a:endParaRPr sz="4800" b="1">
              <a:solidFill>
                <a:srgbClr val="FCBF2C"/>
              </a:solidFill>
              <a:latin typeface="Open Sans"/>
              <a:ea typeface="Open Sans"/>
              <a:cs typeface="Open Sans"/>
              <a:sym typeface="Open San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3"/>
        <p:cNvGrpSpPr/>
        <p:nvPr/>
      </p:nvGrpSpPr>
      <p:grpSpPr>
        <a:xfrm>
          <a:off x="0" y="0"/>
          <a:ext cx="0" cy="0"/>
          <a:chOff x="0" y="0"/>
          <a:chExt cx="0" cy="0"/>
        </a:xfrm>
      </p:grpSpPr>
      <p:sp>
        <p:nvSpPr>
          <p:cNvPr id="64" name="Google Shape;64;p15"/>
          <p:cNvSpPr txBox="1">
            <a:spLocks noGrp="1"/>
          </p:cNvSpPr>
          <p:nvPr>
            <p:ph type="title"/>
          </p:nvPr>
        </p:nvSpPr>
        <p:spPr>
          <a:xfrm>
            <a:off x="1417800" y="1405875"/>
            <a:ext cx="6308400" cy="14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4800" b="1">
                <a:solidFill>
                  <a:srgbClr val="62358C"/>
                </a:solidFill>
                <a:latin typeface="Open Sans"/>
                <a:ea typeface="Open Sans"/>
                <a:cs typeface="Open Sans"/>
                <a:sym typeface="Open Sans"/>
              </a:rPr>
              <a:t>2. Apologies for Absence</a:t>
            </a:r>
            <a:endParaRPr sz="4800" b="1">
              <a:solidFill>
                <a:srgbClr val="62358C"/>
              </a:solidFill>
              <a:latin typeface="Open Sans"/>
              <a:ea typeface="Open Sans"/>
              <a:cs typeface="Open Sans"/>
              <a:sym typeface="Open Sans"/>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8"/>
        <p:cNvGrpSpPr/>
        <p:nvPr/>
      </p:nvGrpSpPr>
      <p:grpSpPr>
        <a:xfrm>
          <a:off x="0" y="0"/>
          <a:ext cx="0" cy="0"/>
          <a:chOff x="0" y="0"/>
          <a:chExt cx="0" cy="0"/>
        </a:xfrm>
      </p:grpSpPr>
      <p:sp>
        <p:nvSpPr>
          <p:cNvPr id="69" name="Google Shape;69;p16"/>
          <p:cNvSpPr txBox="1">
            <a:spLocks noGrp="1"/>
          </p:cNvSpPr>
          <p:nvPr>
            <p:ph type="title"/>
          </p:nvPr>
        </p:nvSpPr>
        <p:spPr>
          <a:xfrm>
            <a:off x="1417800" y="1329675"/>
            <a:ext cx="6308400" cy="14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4800" b="1">
                <a:solidFill>
                  <a:srgbClr val="FCBF2C"/>
                </a:solidFill>
                <a:latin typeface="Open Sans"/>
                <a:ea typeface="Open Sans"/>
                <a:cs typeface="Open Sans"/>
                <a:sym typeface="Open Sans"/>
              </a:rPr>
              <a:t>3. Actions from the previous meeting</a:t>
            </a:r>
            <a:endParaRPr sz="4800" b="1">
              <a:solidFill>
                <a:srgbClr val="FCBF2C"/>
              </a:solidFill>
              <a:latin typeface="Open Sans"/>
              <a:ea typeface="Open Sans"/>
              <a:cs typeface="Open Sans"/>
              <a:sym typeface="Open San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73"/>
        <p:cNvGrpSpPr/>
        <p:nvPr/>
      </p:nvGrpSpPr>
      <p:grpSpPr>
        <a:xfrm>
          <a:off x="0" y="0"/>
          <a:ext cx="0" cy="0"/>
          <a:chOff x="0" y="0"/>
          <a:chExt cx="0" cy="0"/>
        </a:xfrm>
      </p:grpSpPr>
      <p:sp>
        <p:nvSpPr>
          <p:cNvPr id="74" name="Google Shape;74;p17"/>
          <p:cNvSpPr txBox="1">
            <a:spLocks noGrp="1"/>
          </p:cNvSpPr>
          <p:nvPr>
            <p:ph type="title"/>
          </p:nvPr>
        </p:nvSpPr>
        <p:spPr>
          <a:xfrm>
            <a:off x="483275" y="192800"/>
            <a:ext cx="8208000" cy="575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b="1">
                <a:solidFill>
                  <a:srgbClr val="62358C"/>
                </a:solidFill>
                <a:latin typeface="Open Sans"/>
                <a:ea typeface="Open Sans"/>
                <a:cs typeface="Open Sans"/>
                <a:sym typeface="Open Sans"/>
              </a:rPr>
              <a:t>Actions from the previous meeting</a:t>
            </a:r>
            <a:endParaRPr b="1">
              <a:solidFill>
                <a:srgbClr val="62358C"/>
              </a:solidFill>
              <a:latin typeface="Open Sans"/>
              <a:ea typeface="Open Sans"/>
              <a:cs typeface="Open Sans"/>
              <a:sym typeface="Open Sans"/>
            </a:endParaRPr>
          </a:p>
        </p:txBody>
      </p:sp>
      <p:sp>
        <p:nvSpPr>
          <p:cNvPr id="75" name="Google Shape;75;p17"/>
          <p:cNvSpPr txBox="1"/>
          <p:nvPr/>
        </p:nvSpPr>
        <p:spPr>
          <a:xfrm>
            <a:off x="468000" y="761500"/>
            <a:ext cx="8208000" cy="2700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a:solidFill>
                  <a:schemeClr val="dk1"/>
                </a:solidFill>
                <a:latin typeface="Open Sans"/>
                <a:ea typeface="Open Sans"/>
                <a:cs typeface="Open Sans"/>
                <a:sym typeface="Open Sans"/>
              </a:rPr>
              <a:t>[Link to document if applicable. It can be useful to present these as a table, such as the one below. Actions should not be marked as complete until the feedback loop has been closed and the group of students who brought the feedback have been informed of outcomes]</a:t>
            </a:r>
            <a:endParaRPr>
              <a:solidFill>
                <a:schemeClr val="dk1"/>
              </a:solidFill>
              <a:latin typeface="Open Sans"/>
              <a:ea typeface="Open Sans"/>
              <a:cs typeface="Open Sans"/>
              <a:sym typeface="Open Sans"/>
            </a:endParaRPr>
          </a:p>
          <a:p>
            <a:pPr marL="457200" lvl="0" indent="0" algn="l" rtl="0">
              <a:lnSpc>
                <a:spcPct val="115000"/>
              </a:lnSpc>
              <a:spcBef>
                <a:spcPts val="0"/>
              </a:spcBef>
              <a:spcAft>
                <a:spcPts val="0"/>
              </a:spcAft>
              <a:buNone/>
            </a:pP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endParaRPr sz="1800">
              <a:latin typeface="Open Sans"/>
              <a:ea typeface="Open Sans"/>
              <a:cs typeface="Open Sans"/>
              <a:sym typeface="Open Sans"/>
            </a:endParaRPr>
          </a:p>
        </p:txBody>
      </p:sp>
      <p:graphicFrame>
        <p:nvGraphicFramePr>
          <p:cNvPr id="76" name="Google Shape;76;p17"/>
          <p:cNvGraphicFramePr/>
          <p:nvPr/>
        </p:nvGraphicFramePr>
        <p:xfrm>
          <a:off x="754500" y="1822875"/>
          <a:ext cx="3000000" cy="3000000"/>
        </p:xfrm>
        <a:graphic>
          <a:graphicData uri="http://schemas.openxmlformats.org/drawingml/2006/table">
            <a:tbl>
              <a:tblPr>
                <a:noFill/>
                <a:tableStyleId>{EF759432-EF9E-4E69-A02D-B56C2D78912F}</a:tableStyleId>
              </a:tblPr>
              <a:tblGrid>
                <a:gridCol w="3817500">
                  <a:extLst>
                    <a:ext uri="{9D8B030D-6E8A-4147-A177-3AD203B41FA5}">
                      <a16:colId xmlns:a16="http://schemas.microsoft.com/office/drawing/2014/main" val="20000"/>
                    </a:ext>
                  </a:extLst>
                </a:gridCol>
                <a:gridCol w="1849925">
                  <a:extLst>
                    <a:ext uri="{9D8B030D-6E8A-4147-A177-3AD203B41FA5}">
                      <a16:colId xmlns:a16="http://schemas.microsoft.com/office/drawing/2014/main" val="20001"/>
                    </a:ext>
                  </a:extLst>
                </a:gridCol>
                <a:gridCol w="1967575">
                  <a:extLst>
                    <a:ext uri="{9D8B030D-6E8A-4147-A177-3AD203B41FA5}">
                      <a16:colId xmlns:a16="http://schemas.microsoft.com/office/drawing/2014/main" val="20002"/>
                    </a:ext>
                  </a:extLst>
                </a:gridCol>
              </a:tblGrid>
              <a:tr h="381000">
                <a:tc>
                  <a:txBody>
                    <a:bodyPr/>
                    <a:lstStyle/>
                    <a:p>
                      <a:pPr marL="0" lvl="0" indent="0" algn="ctr" rtl="0">
                        <a:spcBef>
                          <a:spcPts val="0"/>
                        </a:spcBef>
                        <a:spcAft>
                          <a:spcPts val="0"/>
                        </a:spcAft>
                        <a:buNone/>
                      </a:pPr>
                      <a:r>
                        <a:rPr lang="en-GB" b="1">
                          <a:solidFill>
                            <a:srgbClr val="FFFFFF"/>
                          </a:solidFill>
                        </a:rPr>
                        <a:t>Action</a:t>
                      </a:r>
                      <a:endParaRPr b="1">
                        <a:solidFill>
                          <a:srgbClr val="FFFFFF"/>
                        </a:solidFill>
                      </a:endParaRPr>
                    </a:p>
                  </a:txBody>
                  <a:tcPr marL="91425" marR="91425" marT="91425" marB="91425">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62358C"/>
                    </a:solidFill>
                  </a:tcPr>
                </a:tc>
                <a:tc>
                  <a:txBody>
                    <a:bodyPr/>
                    <a:lstStyle/>
                    <a:p>
                      <a:pPr marL="0" lvl="0" indent="0" algn="ctr" rtl="0">
                        <a:spcBef>
                          <a:spcPts val="0"/>
                        </a:spcBef>
                        <a:spcAft>
                          <a:spcPts val="0"/>
                        </a:spcAft>
                        <a:buNone/>
                      </a:pPr>
                      <a:r>
                        <a:rPr lang="en-GB" b="1">
                          <a:solidFill>
                            <a:srgbClr val="FFFFFF"/>
                          </a:solidFill>
                        </a:rPr>
                        <a:t>Person Responsible</a:t>
                      </a:r>
                      <a:endParaRPr b="1">
                        <a:solidFill>
                          <a:srgbClr val="FFFFFF"/>
                        </a:solidFill>
                      </a:endParaRPr>
                    </a:p>
                  </a:txBody>
                  <a:tcPr marL="91425" marR="91425" marT="91425" marB="91425">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62358C"/>
                    </a:solidFill>
                  </a:tcPr>
                </a:tc>
                <a:tc>
                  <a:txBody>
                    <a:bodyPr/>
                    <a:lstStyle/>
                    <a:p>
                      <a:pPr marL="0" lvl="0" indent="0" algn="ctr" rtl="0">
                        <a:spcBef>
                          <a:spcPts val="0"/>
                        </a:spcBef>
                        <a:spcAft>
                          <a:spcPts val="0"/>
                        </a:spcAft>
                        <a:buNone/>
                      </a:pPr>
                      <a:r>
                        <a:rPr lang="en-GB" b="1">
                          <a:solidFill>
                            <a:srgbClr val="FFFFFF"/>
                          </a:solidFill>
                        </a:rPr>
                        <a:t>Status (eg. not yet started, ongoing, completed)</a:t>
                      </a:r>
                      <a:endParaRPr b="1">
                        <a:solidFill>
                          <a:srgbClr val="FFFFFF"/>
                        </a:solidFill>
                      </a:endParaRPr>
                    </a:p>
                  </a:txBody>
                  <a:tcPr marL="91425" marR="91425" marT="91425" marB="91425">
                    <a:lnL w="9525" cap="flat" cmpd="sng">
                      <a:solidFill>
                        <a:srgbClr val="FFFFFF"/>
                      </a:solidFill>
                      <a:prstDash val="solid"/>
                      <a:round/>
                      <a:headEnd type="none" w="sm" len="sm"/>
                      <a:tailEnd type="none" w="sm" len="sm"/>
                    </a:lnL>
                    <a:lnR w="9525" cap="flat" cmpd="sng">
                      <a:solidFill>
                        <a:srgbClr val="FFFFFF"/>
                      </a:solidFill>
                      <a:prstDash val="solid"/>
                      <a:round/>
                      <a:headEnd type="none" w="sm" len="sm"/>
                      <a:tailEnd type="none" w="sm" len="sm"/>
                    </a:lnR>
                    <a:lnT w="9525" cap="flat" cmpd="sng">
                      <a:solidFill>
                        <a:srgbClr val="FFFFFF"/>
                      </a:solidFill>
                      <a:prstDash val="solid"/>
                      <a:round/>
                      <a:headEnd type="none" w="sm" len="sm"/>
                      <a:tailEnd type="none" w="sm" len="sm"/>
                    </a:lnT>
                    <a:lnB w="9525" cap="flat" cmpd="sng">
                      <a:solidFill>
                        <a:srgbClr val="FFFFFF"/>
                      </a:solidFill>
                      <a:prstDash val="solid"/>
                      <a:round/>
                      <a:headEnd type="none" w="sm" len="sm"/>
                      <a:tailEnd type="none" w="sm" len="sm"/>
                    </a:lnB>
                    <a:solidFill>
                      <a:srgbClr val="62358C"/>
                    </a:solidFill>
                  </a:tcPr>
                </a:tc>
                <a:extLst>
                  <a:ext uri="{0D108BD9-81ED-4DB2-BD59-A6C34878D82A}">
                    <a16:rowId xmlns:a16="http://schemas.microsoft.com/office/drawing/2014/main" val="10000"/>
                  </a:ext>
                </a:extLst>
              </a:tr>
              <a:tr h="396200">
                <a:tc>
                  <a:txBody>
                    <a:bodyPr/>
                    <a:lstStyle/>
                    <a:p>
                      <a:pPr marL="0" lvl="0" indent="0" algn="ctr" rtl="0">
                        <a:spcBef>
                          <a:spcPts val="0"/>
                        </a:spcBef>
                        <a:spcAft>
                          <a:spcPts val="0"/>
                        </a:spcAft>
                        <a:buNone/>
                      </a:pPr>
                      <a:endParaRPr/>
                    </a:p>
                  </a:txBody>
                  <a:tcPr marL="91425" marR="91425" marT="91425" marB="91425">
                    <a:lnT w="9525" cap="flat" cmpd="sng">
                      <a:solidFill>
                        <a:srgbClr val="FFFFFF"/>
                      </a:solidFill>
                      <a:prstDash val="solid"/>
                      <a:round/>
                      <a:headEnd type="none" w="sm" len="sm"/>
                      <a:tailEnd type="none" w="sm" len="sm"/>
                    </a:lnT>
                  </a:tcPr>
                </a:tc>
                <a:tc>
                  <a:txBody>
                    <a:bodyPr/>
                    <a:lstStyle/>
                    <a:p>
                      <a:pPr marL="0" lvl="0" indent="0" algn="ctr" rtl="0">
                        <a:spcBef>
                          <a:spcPts val="0"/>
                        </a:spcBef>
                        <a:spcAft>
                          <a:spcPts val="0"/>
                        </a:spcAft>
                        <a:buNone/>
                      </a:pPr>
                      <a:endParaRPr/>
                    </a:p>
                  </a:txBody>
                  <a:tcPr marL="91425" marR="91425" marT="91425" marB="91425">
                    <a:lnT w="9525" cap="flat" cmpd="sng">
                      <a:solidFill>
                        <a:srgbClr val="FFFFFF"/>
                      </a:solidFill>
                      <a:prstDash val="solid"/>
                      <a:round/>
                      <a:headEnd type="none" w="sm" len="sm"/>
                      <a:tailEnd type="none" w="sm" len="sm"/>
                    </a:lnT>
                  </a:tcPr>
                </a:tc>
                <a:tc>
                  <a:txBody>
                    <a:bodyPr/>
                    <a:lstStyle/>
                    <a:p>
                      <a:pPr marL="0" lvl="0" indent="0" algn="ctr" rtl="0">
                        <a:spcBef>
                          <a:spcPts val="0"/>
                        </a:spcBef>
                        <a:spcAft>
                          <a:spcPts val="0"/>
                        </a:spcAft>
                        <a:buNone/>
                      </a:pPr>
                      <a:endParaRPr/>
                    </a:p>
                  </a:txBody>
                  <a:tcPr marL="91425" marR="91425" marT="91425" marB="91425">
                    <a:lnT w="9525" cap="flat" cmpd="sng">
                      <a:solidFill>
                        <a:srgbClr val="FFFFFF"/>
                      </a:solidFill>
                      <a:prstDash val="solid"/>
                      <a:round/>
                      <a:headEnd type="none" w="sm" len="sm"/>
                      <a:tailEnd type="none" w="sm" len="sm"/>
                    </a:lnT>
                  </a:tcPr>
                </a:tc>
                <a:extLst>
                  <a:ext uri="{0D108BD9-81ED-4DB2-BD59-A6C34878D82A}">
                    <a16:rowId xmlns:a16="http://schemas.microsoft.com/office/drawing/2014/main" val="10001"/>
                  </a:ext>
                </a:extLst>
              </a:tr>
              <a:tr h="381000">
                <a:tc>
                  <a:txBody>
                    <a:bodyPr/>
                    <a:lstStyle/>
                    <a:p>
                      <a:pPr marL="0" lvl="0" indent="0" algn="ctr"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extLst>
                  <a:ext uri="{0D108BD9-81ED-4DB2-BD59-A6C34878D82A}">
                    <a16:rowId xmlns:a16="http://schemas.microsoft.com/office/drawing/2014/main" val="10002"/>
                  </a:ext>
                </a:extLst>
              </a:tr>
              <a:tr h="381000">
                <a:tc>
                  <a:txBody>
                    <a:bodyPr/>
                    <a:lstStyle/>
                    <a:p>
                      <a:pPr marL="0" lvl="0" indent="0" algn="ctr"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tc>
                  <a:txBody>
                    <a:bodyPr/>
                    <a:lstStyle/>
                    <a:p>
                      <a:pPr marL="0" lvl="0" indent="0" algn="ctr" rtl="0">
                        <a:spcBef>
                          <a:spcPts val="0"/>
                        </a:spcBef>
                        <a:spcAft>
                          <a:spcPts val="0"/>
                        </a:spcAft>
                        <a:buNone/>
                      </a:pPr>
                      <a:endParaRPr/>
                    </a:p>
                  </a:txBody>
                  <a:tcPr marL="91425" marR="91425" marT="91425" marB="91425"/>
                </a:tc>
                <a:extLst>
                  <a:ext uri="{0D108BD9-81ED-4DB2-BD59-A6C34878D82A}">
                    <a16:rowId xmlns:a16="http://schemas.microsoft.com/office/drawing/2014/main" val="1000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1316950" y="1249625"/>
            <a:ext cx="6308400" cy="1472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GB" sz="4800" b="1">
                <a:solidFill>
                  <a:srgbClr val="FCBF2C"/>
                </a:solidFill>
                <a:latin typeface="Open Sans"/>
                <a:ea typeface="Open Sans"/>
                <a:cs typeface="Open Sans"/>
                <a:sym typeface="Open Sans"/>
              </a:rPr>
              <a:t>4. Student and Staff Updates</a:t>
            </a:r>
            <a:endParaRPr sz="4800" b="1">
              <a:solidFill>
                <a:srgbClr val="FCBF2C"/>
              </a:solidFill>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5"/>
        <p:cNvGrpSpPr/>
        <p:nvPr/>
      </p:nvGrpSpPr>
      <p:grpSpPr>
        <a:xfrm>
          <a:off x="0" y="0"/>
          <a:ext cx="0" cy="0"/>
          <a:chOff x="0" y="0"/>
          <a:chExt cx="0" cy="0"/>
        </a:xfrm>
      </p:grpSpPr>
      <p:sp>
        <p:nvSpPr>
          <p:cNvPr id="86" name="Google Shape;86;p19"/>
          <p:cNvSpPr txBox="1">
            <a:spLocks noGrp="1"/>
          </p:cNvSpPr>
          <p:nvPr>
            <p:ph type="title"/>
          </p:nvPr>
        </p:nvSpPr>
        <p:spPr>
          <a:xfrm>
            <a:off x="483275" y="345200"/>
            <a:ext cx="8208000" cy="57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a:solidFill>
                  <a:srgbClr val="62358C"/>
                </a:solidFill>
                <a:latin typeface="Open Sans"/>
                <a:ea typeface="Open Sans"/>
                <a:cs typeface="Open Sans"/>
                <a:sym typeface="Open Sans"/>
              </a:rPr>
              <a:t>Student Update 1</a:t>
            </a:r>
            <a:endParaRPr b="1">
              <a:solidFill>
                <a:srgbClr val="62358C"/>
              </a:solidFill>
              <a:latin typeface="Open Sans"/>
              <a:ea typeface="Open Sans"/>
              <a:cs typeface="Open Sans"/>
              <a:sym typeface="Open Sans"/>
            </a:endParaRPr>
          </a:p>
          <a:p>
            <a:pPr marL="0" lvl="0" indent="0" algn="l" rtl="0">
              <a:spcBef>
                <a:spcPts val="0"/>
              </a:spcBef>
              <a:spcAft>
                <a:spcPts val="0"/>
              </a:spcAft>
              <a:buNone/>
            </a:pPr>
            <a:endParaRPr b="1">
              <a:solidFill>
                <a:srgbClr val="62358C"/>
              </a:solidFill>
              <a:latin typeface="Open Sans"/>
              <a:ea typeface="Open Sans"/>
              <a:cs typeface="Open Sans"/>
              <a:sym typeface="Open Sans"/>
            </a:endParaRPr>
          </a:p>
        </p:txBody>
      </p:sp>
      <p:sp>
        <p:nvSpPr>
          <p:cNvPr id="87" name="Google Shape;87;p19"/>
          <p:cNvSpPr txBox="1"/>
          <p:nvPr/>
        </p:nvSpPr>
        <p:spPr>
          <a:xfrm>
            <a:off x="483275" y="1066300"/>
            <a:ext cx="8208000" cy="2700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Clr>
                <a:schemeClr val="dk1"/>
              </a:buClr>
              <a:buSzPts val="1100"/>
              <a:buFont typeface="Arial"/>
              <a:buNone/>
            </a:pPr>
            <a:r>
              <a:rPr lang="en-GB" sz="1800">
                <a:solidFill>
                  <a:schemeClr val="dk1"/>
                </a:solidFill>
                <a:latin typeface="Open Sans"/>
                <a:ea typeface="Open Sans"/>
                <a:cs typeface="Open Sans"/>
                <a:sym typeface="Open Sans"/>
              </a:rPr>
              <a:t>Verbal report OR</a:t>
            </a: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Clr>
                <a:schemeClr val="dk1"/>
              </a:buClr>
              <a:buSzPts val="1100"/>
              <a:buFont typeface="Arial"/>
              <a:buNone/>
            </a:pP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Clr>
                <a:schemeClr val="dk1"/>
              </a:buClr>
              <a:buSzPts val="1100"/>
              <a:buFont typeface="Arial"/>
              <a:buNone/>
            </a:pPr>
            <a:r>
              <a:rPr lang="en-GB" sz="1800">
                <a:solidFill>
                  <a:schemeClr val="dk1"/>
                </a:solidFill>
                <a:latin typeface="Open Sans"/>
                <a:ea typeface="Open Sans"/>
                <a:cs typeface="Open Sans"/>
                <a:sym typeface="Open Sans"/>
              </a:rPr>
              <a:t>Pre-submitted report:</a:t>
            </a: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Clr>
                <a:schemeClr val="dk1"/>
              </a:buClr>
              <a:buSzPts val="1100"/>
              <a:buFont typeface="Arial"/>
              <a:buNone/>
            </a:pP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1 </a:t>
            </a: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2</a:t>
            </a: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3</a:t>
            </a:r>
            <a:endParaRPr sz="1800">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1"/>
        <p:cNvGrpSpPr/>
        <p:nvPr/>
      </p:nvGrpSpPr>
      <p:grpSpPr>
        <a:xfrm>
          <a:off x="0" y="0"/>
          <a:ext cx="0" cy="0"/>
          <a:chOff x="0" y="0"/>
          <a:chExt cx="0" cy="0"/>
        </a:xfrm>
      </p:grpSpPr>
      <p:sp>
        <p:nvSpPr>
          <p:cNvPr id="92" name="Google Shape;92;p20"/>
          <p:cNvSpPr txBox="1">
            <a:spLocks noGrp="1"/>
          </p:cNvSpPr>
          <p:nvPr>
            <p:ph type="title"/>
          </p:nvPr>
        </p:nvSpPr>
        <p:spPr>
          <a:xfrm>
            <a:off x="483275" y="345200"/>
            <a:ext cx="8208000" cy="57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a:solidFill>
                  <a:srgbClr val="62358C"/>
                </a:solidFill>
                <a:latin typeface="Open Sans"/>
                <a:ea typeface="Open Sans"/>
                <a:cs typeface="Open Sans"/>
                <a:sym typeface="Open Sans"/>
              </a:rPr>
              <a:t>Student Update 2 </a:t>
            </a:r>
            <a:endParaRPr b="1">
              <a:solidFill>
                <a:srgbClr val="62358C"/>
              </a:solidFill>
              <a:latin typeface="Open Sans"/>
              <a:ea typeface="Open Sans"/>
              <a:cs typeface="Open Sans"/>
              <a:sym typeface="Open Sans"/>
            </a:endParaRPr>
          </a:p>
        </p:txBody>
      </p:sp>
      <p:sp>
        <p:nvSpPr>
          <p:cNvPr id="93" name="Google Shape;93;p20"/>
          <p:cNvSpPr txBox="1"/>
          <p:nvPr/>
        </p:nvSpPr>
        <p:spPr>
          <a:xfrm>
            <a:off x="483275" y="1066300"/>
            <a:ext cx="8208000" cy="2700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a:solidFill>
                  <a:schemeClr val="dk1"/>
                </a:solidFill>
                <a:latin typeface="Open Sans"/>
                <a:ea typeface="Open Sans"/>
                <a:cs typeface="Open Sans"/>
                <a:sym typeface="Open Sans"/>
              </a:rPr>
              <a:t>Verbal report OR</a:t>
            </a: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r>
              <a:rPr lang="en-GB" sz="1800">
                <a:solidFill>
                  <a:schemeClr val="dk1"/>
                </a:solidFill>
                <a:latin typeface="Open Sans"/>
                <a:ea typeface="Open Sans"/>
                <a:cs typeface="Open Sans"/>
                <a:sym typeface="Open Sans"/>
              </a:rPr>
              <a:t>Pre-submitted report:</a:t>
            </a: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1 </a:t>
            </a: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2</a:t>
            </a: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3</a:t>
            </a:r>
            <a:endParaRPr sz="1800">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97"/>
        <p:cNvGrpSpPr/>
        <p:nvPr/>
      </p:nvGrpSpPr>
      <p:grpSpPr>
        <a:xfrm>
          <a:off x="0" y="0"/>
          <a:ext cx="0" cy="0"/>
          <a:chOff x="0" y="0"/>
          <a:chExt cx="0" cy="0"/>
        </a:xfrm>
      </p:grpSpPr>
      <p:sp>
        <p:nvSpPr>
          <p:cNvPr id="98" name="Google Shape;98;p21"/>
          <p:cNvSpPr txBox="1">
            <a:spLocks noGrp="1"/>
          </p:cNvSpPr>
          <p:nvPr>
            <p:ph type="title"/>
          </p:nvPr>
        </p:nvSpPr>
        <p:spPr>
          <a:xfrm>
            <a:off x="483275" y="345200"/>
            <a:ext cx="8208000" cy="57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GB" b="1">
                <a:solidFill>
                  <a:srgbClr val="62358C"/>
                </a:solidFill>
                <a:latin typeface="Open Sans"/>
                <a:ea typeface="Open Sans"/>
                <a:cs typeface="Open Sans"/>
                <a:sym typeface="Open Sans"/>
              </a:rPr>
              <a:t>Staff Update 1 </a:t>
            </a:r>
            <a:endParaRPr b="1">
              <a:solidFill>
                <a:srgbClr val="62358C"/>
              </a:solidFill>
              <a:latin typeface="Open Sans"/>
              <a:ea typeface="Open Sans"/>
              <a:cs typeface="Open Sans"/>
              <a:sym typeface="Open Sans"/>
            </a:endParaRPr>
          </a:p>
        </p:txBody>
      </p:sp>
      <p:sp>
        <p:nvSpPr>
          <p:cNvPr id="99" name="Google Shape;99;p21"/>
          <p:cNvSpPr txBox="1"/>
          <p:nvPr/>
        </p:nvSpPr>
        <p:spPr>
          <a:xfrm>
            <a:off x="483275" y="1066300"/>
            <a:ext cx="8208000" cy="2700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GB" sz="1800">
                <a:solidFill>
                  <a:schemeClr val="dk1"/>
                </a:solidFill>
                <a:latin typeface="Open Sans"/>
                <a:ea typeface="Open Sans"/>
                <a:cs typeface="Open Sans"/>
                <a:sym typeface="Open Sans"/>
              </a:rPr>
              <a:t>Verbal report OR</a:t>
            </a: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r>
              <a:rPr lang="en-GB" sz="1800">
                <a:solidFill>
                  <a:schemeClr val="dk1"/>
                </a:solidFill>
                <a:latin typeface="Open Sans"/>
                <a:ea typeface="Open Sans"/>
                <a:cs typeface="Open Sans"/>
                <a:sym typeface="Open Sans"/>
              </a:rPr>
              <a:t>Pre-submitted report:</a:t>
            </a:r>
            <a:endParaRPr sz="1800">
              <a:solidFill>
                <a:schemeClr val="dk1"/>
              </a:solidFill>
              <a:latin typeface="Open Sans"/>
              <a:ea typeface="Open Sans"/>
              <a:cs typeface="Open Sans"/>
              <a:sym typeface="Open Sans"/>
            </a:endParaRPr>
          </a:p>
          <a:p>
            <a:pPr marL="0" lvl="0" indent="0" algn="l" rtl="0">
              <a:lnSpc>
                <a:spcPct val="115000"/>
              </a:lnSpc>
              <a:spcBef>
                <a:spcPts val="0"/>
              </a:spcBef>
              <a:spcAft>
                <a:spcPts val="0"/>
              </a:spcAft>
              <a:buNone/>
            </a:pP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1 </a:t>
            </a: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2</a:t>
            </a:r>
            <a:endParaRPr sz="1800">
              <a:solidFill>
                <a:schemeClr val="dk1"/>
              </a:solidFill>
              <a:latin typeface="Open Sans"/>
              <a:ea typeface="Open Sans"/>
              <a:cs typeface="Open Sans"/>
              <a:sym typeface="Open Sans"/>
            </a:endParaRPr>
          </a:p>
          <a:p>
            <a:pPr marL="457200" lvl="0" indent="-342900" algn="l" rtl="0">
              <a:lnSpc>
                <a:spcPct val="115000"/>
              </a:lnSpc>
              <a:spcBef>
                <a:spcPts val="0"/>
              </a:spcBef>
              <a:spcAft>
                <a:spcPts val="0"/>
              </a:spcAft>
              <a:buClr>
                <a:schemeClr val="dk1"/>
              </a:buClr>
              <a:buSzPts val="1800"/>
              <a:buFont typeface="Open Sans"/>
              <a:buChar char="●"/>
            </a:pPr>
            <a:r>
              <a:rPr lang="en-GB" sz="1800">
                <a:solidFill>
                  <a:schemeClr val="dk1"/>
                </a:solidFill>
                <a:latin typeface="Open Sans"/>
                <a:ea typeface="Open Sans"/>
                <a:cs typeface="Open Sans"/>
                <a:sym typeface="Open Sans"/>
              </a:rPr>
              <a:t>Update 3</a:t>
            </a:r>
            <a:endParaRPr sz="1800">
              <a:latin typeface="Open Sans"/>
              <a:ea typeface="Open Sans"/>
              <a:cs typeface="Open Sans"/>
              <a:sym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184</Words>
  <Application>Microsoft Office PowerPoint</Application>
  <PresentationFormat>On-screen Show (16:9)</PresentationFormat>
  <Paragraphs>44</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Open Sans</vt:lpstr>
      <vt:lpstr>Simple Light</vt:lpstr>
      <vt:lpstr>Student Staff Partnership Forum Agenda</vt:lpstr>
      <vt:lpstr>Introductions</vt:lpstr>
      <vt:lpstr>2. Apologies for Absence</vt:lpstr>
      <vt:lpstr>3. Actions from the previous meeting</vt:lpstr>
      <vt:lpstr>Actions from the previous meeting</vt:lpstr>
      <vt:lpstr>4. Student and Staff Updates</vt:lpstr>
      <vt:lpstr>Student Update 1 </vt:lpstr>
      <vt:lpstr>Student Update 2 </vt:lpstr>
      <vt:lpstr>Staff Update 1 </vt:lpstr>
      <vt:lpstr>5. Standing Agenda Items   </vt:lpstr>
      <vt:lpstr>Standing Agenda Items</vt:lpstr>
      <vt:lpstr>6. Date of Next Meeting: XX/XX/XXXX </vt:lpstr>
      <vt:lpstr>7. Any Other Business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Student Staff Partnership Forum Agenda</dc:title>
  <dc:creator>Jenny Lyon</dc:creator>
  <cp:lastModifiedBy>Jenny Lyon</cp:lastModifiedBy>
  <cp:revision>1</cp:revision>
  <dcterms:modified xsi:type="dcterms:W3CDTF">2020-09-23T18:10:26Z</dcterms:modified>
</cp:coreProperties>
</file>