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38"/>
  </p:notesMasterIdLst>
  <p:sldIdLst>
    <p:sldId id="256" r:id="rId5"/>
    <p:sldId id="296" r:id="rId6"/>
    <p:sldId id="280" r:id="rId7"/>
    <p:sldId id="425" r:id="rId8"/>
    <p:sldId id="281" r:id="rId9"/>
    <p:sldId id="286" r:id="rId10"/>
    <p:sldId id="287" r:id="rId11"/>
    <p:sldId id="288" r:id="rId12"/>
    <p:sldId id="293" r:id="rId13"/>
    <p:sldId id="428" r:id="rId14"/>
    <p:sldId id="438" r:id="rId15"/>
    <p:sldId id="290" r:id="rId16"/>
    <p:sldId id="427" r:id="rId17"/>
    <p:sldId id="299" r:id="rId18"/>
    <p:sldId id="309" r:id="rId19"/>
    <p:sldId id="420" r:id="rId20"/>
    <p:sldId id="429" r:id="rId21"/>
    <p:sldId id="423" r:id="rId22"/>
    <p:sldId id="422" r:id="rId23"/>
    <p:sldId id="421" r:id="rId24"/>
    <p:sldId id="317" r:id="rId25"/>
    <p:sldId id="439" r:id="rId26"/>
    <p:sldId id="311" r:id="rId27"/>
    <p:sldId id="318" r:id="rId28"/>
    <p:sldId id="319" r:id="rId29"/>
    <p:sldId id="392" r:id="rId30"/>
    <p:sldId id="393" r:id="rId31"/>
    <p:sldId id="394" r:id="rId32"/>
    <p:sldId id="396" r:id="rId33"/>
    <p:sldId id="397" r:id="rId34"/>
    <p:sldId id="399" r:id="rId35"/>
    <p:sldId id="404" r:id="rId36"/>
    <p:sldId id="405" r:id="rId37"/>
  </p:sldIdLst>
  <p:sldSz cx="12192000" cy="6858000"/>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5C8A"/>
    <a:srgbClr val="EBE600"/>
    <a:srgbClr val="00823B"/>
    <a:srgbClr val="00FF00"/>
    <a:srgbClr val="009A46"/>
    <a:srgbClr val="515373"/>
    <a:srgbClr val="4A4A6E"/>
    <a:srgbClr val="565680"/>
    <a:srgbClr val="666699"/>
    <a:srgbClr val="D7D7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86388" autoAdjust="0"/>
  </p:normalViewPr>
  <p:slideViewPr>
    <p:cSldViewPr snapToGrid="0">
      <p:cViewPr varScale="1">
        <p:scale>
          <a:sx n="54" d="100"/>
          <a:sy n="54" d="100"/>
        </p:scale>
        <p:origin x="328" y="24"/>
      </p:cViewPr>
      <p:guideLst/>
    </p:cSldViewPr>
  </p:slideViewPr>
  <p:outlineViewPr>
    <p:cViewPr>
      <p:scale>
        <a:sx n="33" d="100"/>
        <a:sy n="33" d="100"/>
      </p:scale>
      <p:origin x="0" y="-5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et Cannon" userId="5016fe83-4852-423f-9bed-9026c1cc4542" providerId="ADAL" clId="{05D33976-8005-472A-B12A-778A034637E2}"/>
    <pc:docChg chg="delSld">
      <pc:chgData name="Harriet Cannon" userId="5016fe83-4852-423f-9bed-9026c1cc4542" providerId="ADAL" clId="{05D33976-8005-472A-B12A-778A034637E2}" dt="2022-03-25T12:10:21.441" v="1" actId="47"/>
      <pc:docMkLst>
        <pc:docMk/>
      </pc:docMkLst>
      <pc:sldChg chg="del">
        <pc:chgData name="Harriet Cannon" userId="5016fe83-4852-423f-9bed-9026c1cc4542" providerId="ADAL" clId="{05D33976-8005-472A-B12A-778A034637E2}" dt="2022-03-25T12:10:21.441" v="1" actId="47"/>
        <pc:sldMkLst>
          <pc:docMk/>
          <pc:sldMk cId="257956847" sldId="274"/>
        </pc:sldMkLst>
      </pc:sldChg>
      <pc:sldChg chg="del">
        <pc:chgData name="Harriet Cannon" userId="5016fe83-4852-423f-9bed-9026c1cc4542" providerId="ADAL" clId="{05D33976-8005-472A-B12A-778A034637E2}" dt="2022-03-25T12:10:12.432" v="0" actId="47"/>
        <pc:sldMkLst>
          <pc:docMk/>
          <pc:sldMk cId="2276189156" sldId="41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1F238D-5BBE-45B2-83BE-59A0DCE73406}" type="doc">
      <dgm:prSet loTypeId="urn:microsoft.com/office/officeart/2005/8/layout/rings+Icon" loCatId="officeonline" qsTypeId="urn:microsoft.com/office/officeart/2005/8/quickstyle/simple5" qsCatId="simple" csTypeId="urn:microsoft.com/office/officeart/2005/8/colors/colorful3" csCatId="colorful" phldr="1"/>
      <dgm:spPr/>
    </dgm:pt>
    <dgm:pt modelId="{FC2034E3-8FE5-458A-94B0-B07622E87D97}">
      <dgm:prSet phldrT="[Text]" custT="1"/>
      <dgm:spPr>
        <a:gradFill rotWithShape="0">
          <a:gsLst>
            <a:gs pos="0">
              <a:srgbClr val="B982BC">
                <a:alpha val="49804"/>
              </a:srgbClr>
            </a:gs>
            <a:gs pos="50000">
              <a:schemeClr val="accent3">
                <a:alpha val="50000"/>
                <a:hueOff val="0"/>
                <a:satOff val="0"/>
                <a:lumOff val="0"/>
                <a:alphaOff val="0"/>
                <a:shade val="100000"/>
                <a:satMod val="100000"/>
                <a:lumMod val="100000"/>
              </a:schemeClr>
            </a:gs>
            <a:gs pos="100000">
              <a:schemeClr val="accent3">
                <a:alpha val="50000"/>
                <a:hueOff val="0"/>
                <a:satOff val="0"/>
                <a:lumOff val="0"/>
                <a:alphaOff val="0"/>
                <a:shade val="80000"/>
                <a:satMod val="100000"/>
                <a:lumMod val="99000"/>
              </a:schemeClr>
            </a:gs>
          </a:gsLst>
        </a:gradFill>
        <a:ln>
          <a:solidFill>
            <a:schemeClr val="accent1"/>
          </a:solidFill>
        </a:ln>
      </dgm:spPr>
      <dgm:t>
        <a:bodyPr/>
        <a:lstStyle/>
        <a:p>
          <a:r>
            <a:rPr lang="en-US" sz="2400" b="0" dirty="0">
              <a:solidFill>
                <a:schemeClr val="tx1"/>
              </a:solidFill>
              <a:latin typeface="Arial Rounded MT Bold" panose="020F0704030504030204" pitchFamily="34" charset="0"/>
              <a:cs typeface="AngsanaUPC" panose="02020603050405020304" pitchFamily="18" charset="-34"/>
            </a:rPr>
            <a:t>Autism</a:t>
          </a:r>
          <a:endParaRPr lang="en-GB" sz="2400" b="0" dirty="0">
            <a:solidFill>
              <a:schemeClr val="tx1"/>
            </a:solidFill>
            <a:latin typeface="Arial Rounded MT Bold" panose="020F0704030504030204" pitchFamily="34" charset="0"/>
            <a:cs typeface="AngsanaUPC" panose="02020603050405020304" pitchFamily="18" charset="-34"/>
          </a:endParaRPr>
        </a:p>
      </dgm:t>
    </dgm:pt>
    <dgm:pt modelId="{ACC8FF4D-C7CB-4DFF-9C5A-86BFF0E11716}" type="parTrans" cxnId="{681C7450-CFC1-44B4-AB4C-58F125A0B045}">
      <dgm:prSet/>
      <dgm:spPr/>
      <dgm:t>
        <a:bodyPr/>
        <a:lstStyle/>
        <a:p>
          <a:endParaRPr lang="en-GB" sz="1600" b="0">
            <a:solidFill>
              <a:schemeClr val="tx1"/>
            </a:solidFill>
            <a:latin typeface="Arial Rounded MT Bold" panose="020F0704030504030204" pitchFamily="34" charset="0"/>
            <a:cs typeface="Arial" panose="020B0604020202020204" pitchFamily="34" charset="0"/>
          </a:endParaRPr>
        </a:p>
      </dgm:t>
    </dgm:pt>
    <dgm:pt modelId="{4ED8B2C3-E48C-4589-B3FD-1CA26D397077}" type="sibTrans" cxnId="{681C7450-CFC1-44B4-AB4C-58F125A0B045}">
      <dgm:prSet/>
      <dgm:spPr/>
      <dgm:t>
        <a:bodyPr/>
        <a:lstStyle/>
        <a:p>
          <a:endParaRPr lang="en-GB" sz="1600" b="0">
            <a:solidFill>
              <a:schemeClr val="tx1"/>
            </a:solidFill>
            <a:latin typeface="Arial Rounded MT Bold" panose="020F0704030504030204" pitchFamily="34" charset="0"/>
            <a:cs typeface="Arial" panose="020B0604020202020204" pitchFamily="34" charset="0"/>
          </a:endParaRPr>
        </a:p>
      </dgm:t>
    </dgm:pt>
    <dgm:pt modelId="{E2CB17DB-DC00-44DE-BE83-50FE5EB9887E}">
      <dgm:prSet phldrT="[Text]" custT="1"/>
      <dgm:spPr>
        <a:gradFill rotWithShape="0">
          <a:gsLst>
            <a:gs pos="0">
              <a:srgbClr val="8E8BC7">
                <a:alpha val="49804"/>
              </a:srgbClr>
            </a:gs>
            <a:gs pos="50000">
              <a:schemeClr val="accent3">
                <a:alpha val="50000"/>
                <a:hueOff val="-3307855"/>
                <a:satOff val="5364"/>
                <a:lumOff val="39"/>
                <a:alphaOff val="0"/>
                <a:shade val="100000"/>
                <a:satMod val="100000"/>
                <a:lumMod val="100000"/>
              </a:schemeClr>
            </a:gs>
            <a:gs pos="100000">
              <a:schemeClr val="accent3">
                <a:alpha val="50000"/>
                <a:hueOff val="-3307855"/>
                <a:satOff val="5364"/>
                <a:lumOff val="39"/>
                <a:alphaOff val="0"/>
                <a:shade val="80000"/>
                <a:satMod val="100000"/>
                <a:lumMod val="99000"/>
              </a:schemeClr>
            </a:gs>
          </a:gsLst>
        </a:gradFill>
        <a:ln>
          <a:solidFill>
            <a:schemeClr val="accent1"/>
          </a:solidFill>
        </a:ln>
      </dgm:spPr>
      <dgm:t>
        <a:bodyPr/>
        <a:lstStyle/>
        <a:p>
          <a:r>
            <a:rPr lang="en-US" sz="2400" b="0" dirty="0">
              <a:solidFill>
                <a:schemeClr val="tx1"/>
              </a:solidFill>
              <a:latin typeface="Arial Rounded MT Bold" panose="020F0704030504030204" pitchFamily="34" charset="0"/>
              <a:cs typeface="Arial" panose="020B0604020202020204" pitchFamily="34" charset="0"/>
            </a:rPr>
            <a:t>Dyslexia</a:t>
          </a:r>
          <a:endParaRPr lang="en-GB" sz="2400" b="0" dirty="0">
            <a:solidFill>
              <a:schemeClr val="tx1"/>
            </a:solidFill>
            <a:latin typeface="Arial Rounded MT Bold" panose="020F0704030504030204" pitchFamily="34" charset="0"/>
            <a:cs typeface="Arial" panose="020B0604020202020204" pitchFamily="34" charset="0"/>
          </a:endParaRPr>
        </a:p>
      </dgm:t>
    </dgm:pt>
    <dgm:pt modelId="{B09C8B97-AF9C-4FF6-9A8C-45FF53321394}" type="parTrans" cxnId="{AC3CE845-673C-42A8-B00A-139EB444C779}">
      <dgm:prSet/>
      <dgm:spPr/>
      <dgm:t>
        <a:bodyPr/>
        <a:lstStyle/>
        <a:p>
          <a:endParaRPr lang="en-GB" sz="1600" b="0">
            <a:solidFill>
              <a:schemeClr val="tx1"/>
            </a:solidFill>
            <a:latin typeface="Arial Rounded MT Bold" panose="020F0704030504030204" pitchFamily="34" charset="0"/>
            <a:cs typeface="Arial" panose="020B0604020202020204" pitchFamily="34" charset="0"/>
          </a:endParaRPr>
        </a:p>
      </dgm:t>
    </dgm:pt>
    <dgm:pt modelId="{C8483A57-2411-4F94-A48A-0D17F7D248E9}" type="sibTrans" cxnId="{AC3CE845-673C-42A8-B00A-139EB444C779}">
      <dgm:prSet/>
      <dgm:spPr/>
      <dgm:t>
        <a:bodyPr/>
        <a:lstStyle/>
        <a:p>
          <a:endParaRPr lang="en-GB" sz="1600" b="0">
            <a:solidFill>
              <a:schemeClr val="tx1"/>
            </a:solidFill>
            <a:latin typeface="Arial Rounded MT Bold" panose="020F0704030504030204" pitchFamily="34" charset="0"/>
            <a:cs typeface="Arial" panose="020B0604020202020204" pitchFamily="34" charset="0"/>
          </a:endParaRPr>
        </a:p>
      </dgm:t>
    </dgm:pt>
    <dgm:pt modelId="{3A95C17E-8CA1-4A88-AAC9-FE11C9EAAB9F}">
      <dgm:prSet phldrT="[Text]" custT="1"/>
      <dgm:spPr>
        <a:ln>
          <a:solidFill>
            <a:schemeClr val="accent1"/>
          </a:solidFill>
        </a:ln>
      </dgm:spPr>
      <dgm:t>
        <a:bodyPr/>
        <a:lstStyle/>
        <a:p>
          <a:r>
            <a:rPr lang="en-US" sz="2400" b="0" dirty="0">
              <a:solidFill>
                <a:schemeClr val="tx1"/>
              </a:solidFill>
              <a:latin typeface="Arial Rounded MT Bold" panose="020F0704030504030204" pitchFamily="34" charset="0"/>
              <a:cs typeface="Arial" panose="020B0604020202020204" pitchFamily="34" charset="0"/>
            </a:rPr>
            <a:t>AD(H)D</a:t>
          </a:r>
          <a:endParaRPr lang="en-GB" sz="2400" b="0" dirty="0">
            <a:solidFill>
              <a:schemeClr val="tx1"/>
            </a:solidFill>
            <a:latin typeface="Arial Rounded MT Bold" panose="020F0704030504030204" pitchFamily="34" charset="0"/>
            <a:cs typeface="Arial" panose="020B0604020202020204" pitchFamily="34" charset="0"/>
          </a:endParaRPr>
        </a:p>
      </dgm:t>
    </dgm:pt>
    <dgm:pt modelId="{C2D6664C-29E0-4FAF-8F7E-9A21123E36AE}" type="parTrans" cxnId="{3BAF85FB-B4B5-4472-AA13-14D1384C8261}">
      <dgm:prSet/>
      <dgm:spPr/>
      <dgm:t>
        <a:bodyPr/>
        <a:lstStyle/>
        <a:p>
          <a:endParaRPr lang="en-GB" sz="1600" b="0">
            <a:solidFill>
              <a:schemeClr val="tx1"/>
            </a:solidFill>
            <a:latin typeface="Arial Rounded MT Bold" panose="020F0704030504030204" pitchFamily="34" charset="0"/>
            <a:cs typeface="Arial" panose="020B0604020202020204" pitchFamily="34" charset="0"/>
          </a:endParaRPr>
        </a:p>
      </dgm:t>
    </dgm:pt>
    <dgm:pt modelId="{960FF8F7-139F-4718-9415-5BCAFFB45A54}" type="sibTrans" cxnId="{3BAF85FB-B4B5-4472-AA13-14D1384C8261}">
      <dgm:prSet/>
      <dgm:spPr/>
      <dgm:t>
        <a:bodyPr/>
        <a:lstStyle/>
        <a:p>
          <a:endParaRPr lang="en-GB" sz="1600" b="0">
            <a:solidFill>
              <a:schemeClr val="tx1"/>
            </a:solidFill>
            <a:latin typeface="Arial Rounded MT Bold" panose="020F0704030504030204" pitchFamily="34" charset="0"/>
            <a:cs typeface="Arial" panose="020B0604020202020204" pitchFamily="34" charset="0"/>
          </a:endParaRPr>
        </a:p>
      </dgm:t>
    </dgm:pt>
    <dgm:pt modelId="{F83E4F5F-EF48-4650-9AF0-BD43715BBA7D}">
      <dgm:prSet custT="1"/>
      <dgm:spPr>
        <a:ln>
          <a:solidFill>
            <a:schemeClr val="accent1"/>
          </a:solidFill>
        </a:ln>
      </dgm:spPr>
      <dgm:t>
        <a:bodyPr/>
        <a:lstStyle/>
        <a:p>
          <a:r>
            <a:rPr lang="en-US" sz="2400" b="0" dirty="0">
              <a:solidFill>
                <a:schemeClr val="tx1"/>
              </a:solidFill>
              <a:latin typeface="Arial Rounded MT Bold" panose="020F0704030504030204" pitchFamily="34" charset="0"/>
              <a:cs typeface="Arial" panose="020B0604020202020204" pitchFamily="34" charset="0"/>
            </a:rPr>
            <a:t>Dyspraxia</a:t>
          </a:r>
          <a:endParaRPr lang="en-GB" sz="2400" b="0" dirty="0">
            <a:solidFill>
              <a:schemeClr val="tx1"/>
            </a:solidFill>
            <a:latin typeface="Arial Rounded MT Bold" panose="020F0704030504030204" pitchFamily="34" charset="0"/>
            <a:cs typeface="Arial" panose="020B0604020202020204" pitchFamily="34" charset="0"/>
          </a:endParaRPr>
        </a:p>
      </dgm:t>
    </dgm:pt>
    <dgm:pt modelId="{FEB42129-8622-4764-8A16-4F5FF8E2A149}" type="parTrans" cxnId="{E264825E-F0AE-432A-9B89-E8B178BA7AE8}">
      <dgm:prSet/>
      <dgm:spPr/>
      <dgm:t>
        <a:bodyPr/>
        <a:lstStyle/>
        <a:p>
          <a:endParaRPr lang="en-GB" sz="1600" b="0">
            <a:solidFill>
              <a:schemeClr val="tx1"/>
            </a:solidFill>
            <a:latin typeface="Arial Rounded MT Bold" panose="020F0704030504030204" pitchFamily="34" charset="0"/>
            <a:cs typeface="Arial" panose="020B0604020202020204" pitchFamily="34" charset="0"/>
          </a:endParaRPr>
        </a:p>
      </dgm:t>
    </dgm:pt>
    <dgm:pt modelId="{7A9A9E25-5DFE-4C50-B7DB-48EA23F0A036}" type="sibTrans" cxnId="{E264825E-F0AE-432A-9B89-E8B178BA7AE8}">
      <dgm:prSet/>
      <dgm:spPr/>
      <dgm:t>
        <a:bodyPr/>
        <a:lstStyle/>
        <a:p>
          <a:endParaRPr lang="en-GB" sz="1600" b="0">
            <a:solidFill>
              <a:schemeClr val="tx1"/>
            </a:solidFill>
            <a:latin typeface="Arial Rounded MT Bold" panose="020F0704030504030204" pitchFamily="34" charset="0"/>
            <a:cs typeface="Arial" panose="020B0604020202020204" pitchFamily="34" charset="0"/>
          </a:endParaRPr>
        </a:p>
      </dgm:t>
    </dgm:pt>
    <dgm:pt modelId="{33D2FCAD-3202-4891-8DD4-3078567185C9}">
      <dgm:prSet custT="1"/>
      <dgm:spPr>
        <a:ln>
          <a:solidFill>
            <a:schemeClr val="accent1"/>
          </a:solidFill>
        </a:ln>
      </dgm:spPr>
      <dgm:t>
        <a:bodyPr/>
        <a:lstStyle/>
        <a:p>
          <a:r>
            <a:rPr lang="en-US" sz="2400" b="0" dirty="0">
              <a:solidFill>
                <a:schemeClr val="tx1"/>
              </a:solidFill>
              <a:latin typeface="Arial Rounded MT Bold" panose="020F0704030504030204" pitchFamily="34" charset="0"/>
              <a:cs typeface="Arial" panose="020B0604020202020204" pitchFamily="34" charset="0"/>
            </a:rPr>
            <a:t>Dyscalculia</a:t>
          </a:r>
          <a:endParaRPr lang="en-GB" sz="2400" b="0" dirty="0">
            <a:solidFill>
              <a:schemeClr val="tx1"/>
            </a:solidFill>
            <a:latin typeface="Arial Rounded MT Bold" panose="020F0704030504030204" pitchFamily="34" charset="0"/>
            <a:cs typeface="Arial" panose="020B0604020202020204" pitchFamily="34" charset="0"/>
          </a:endParaRPr>
        </a:p>
      </dgm:t>
    </dgm:pt>
    <dgm:pt modelId="{0E16D6DB-1347-4FF1-B661-107E21F61171}" type="parTrans" cxnId="{740E39C1-20FC-4447-BBFC-0F9F6382053A}">
      <dgm:prSet/>
      <dgm:spPr/>
      <dgm:t>
        <a:bodyPr/>
        <a:lstStyle/>
        <a:p>
          <a:endParaRPr lang="en-GB" sz="1600" b="0">
            <a:solidFill>
              <a:schemeClr val="tx1"/>
            </a:solidFill>
            <a:latin typeface="Arial Rounded MT Bold" panose="020F0704030504030204" pitchFamily="34" charset="0"/>
            <a:cs typeface="Arial" panose="020B0604020202020204" pitchFamily="34" charset="0"/>
          </a:endParaRPr>
        </a:p>
      </dgm:t>
    </dgm:pt>
    <dgm:pt modelId="{B81B8ABE-AECA-40A5-AFFE-6A57079561F5}" type="sibTrans" cxnId="{740E39C1-20FC-4447-BBFC-0F9F6382053A}">
      <dgm:prSet/>
      <dgm:spPr/>
      <dgm:t>
        <a:bodyPr/>
        <a:lstStyle/>
        <a:p>
          <a:endParaRPr lang="en-GB" sz="1600" b="0">
            <a:solidFill>
              <a:schemeClr val="tx1"/>
            </a:solidFill>
            <a:latin typeface="Arial Rounded MT Bold" panose="020F0704030504030204" pitchFamily="34" charset="0"/>
            <a:cs typeface="Arial" panose="020B0604020202020204" pitchFamily="34" charset="0"/>
          </a:endParaRPr>
        </a:p>
      </dgm:t>
    </dgm:pt>
    <dgm:pt modelId="{CABA10A9-ABDD-468F-A399-16ABC687694F}">
      <dgm:prSet custT="1"/>
      <dgm:spPr>
        <a:ln>
          <a:solidFill>
            <a:schemeClr val="accent1"/>
          </a:solidFill>
        </a:ln>
      </dgm:spPr>
      <dgm:t>
        <a:bodyPr/>
        <a:lstStyle/>
        <a:p>
          <a:r>
            <a:rPr lang="en-US" sz="2400" b="0" dirty="0">
              <a:solidFill>
                <a:schemeClr val="tx1"/>
              </a:solidFill>
              <a:latin typeface="Arial Rounded MT Bold" panose="020F0704030504030204" pitchFamily="34" charset="0"/>
              <a:cs typeface="Arial" panose="020B0604020202020204" pitchFamily="34" charset="0"/>
            </a:rPr>
            <a:t>Tourette Syndrome</a:t>
          </a:r>
          <a:endParaRPr lang="en-GB" sz="2400" b="0" dirty="0">
            <a:solidFill>
              <a:schemeClr val="tx1"/>
            </a:solidFill>
            <a:latin typeface="Arial Rounded MT Bold" panose="020F0704030504030204" pitchFamily="34" charset="0"/>
            <a:cs typeface="Arial" panose="020B0604020202020204" pitchFamily="34" charset="0"/>
          </a:endParaRPr>
        </a:p>
      </dgm:t>
    </dgm:pt>
    <dgm:pt modelId="{DDA86B4A-81C0-4CB4-B5EB-2C4CB90DA18C}" type="parTrans" cxnId="{13E533E3-2CC9-43AA-AEB4-C70226FCF2AD}">
      <dgm:prSet/>
      <dgm:spPr/>
      <dgm:t>
        <a:bodyPr/>
        <a:lstStyle/>
        <a:p>
          <a:endParaRPr lang="en-GB" sz="1600" b="0">
            <a:solidFill>
              <a:schemeClr val="tx1"/>
            </a:solidFill>
            <a:latin typeface="Arial Rounded MT Bold" panose="020F0704030504030204" pitchFamily="34" charset="0"/>
            <a:cs typeface="Arial" panose="020B0604020202020204" pitchFamily="34" charset="0"/>
          </a:endParaRPr>
        </a:p>
      </dgm:t>
    </dgm:pt>
    <dgm:pt modelId="{88193BC1-8A57-40A4-ACB1-2939CF707B8B}" type="sibTrans" cxnId="{13E533E3-2CC9-43AA-AEB4-C70226FCF2AD}">
      <dgm:prSet/>
      <dgm:spPr/>
      <dgm:t>
        <a:bodyPr/>
        <a:lstStyle/>
        <a:p>
          <a:endParaRPr lang="en-GB" sz="1600" b="0">
            <a:solidFill>
              <a:schemeClr val="tx1"/>
            </a:solidFill>
            <a:latin typeface="Arial Rounded MT Bold" panose="020F0704030504030204" pitchFamily="34" charset="0"/>
            <a:cs typeface="Arial" panose="020B0604020202020204" pitchFamily="34" charset="0"/>
          </a:endParaRPr>
        </a:p>
      </dgm:t>
    </dgm:pt>
    <dgm:pt modelId="{3DE75F6C-C016-4C2B-A5E7-E1631F3984C9}" type="pres">
      <dgm:prSet presAssocID="{861F238D-5BBE-45B2-83BE-59A0DCE73406}" presName="Name0" presStyleCnt="0">
        <dgm:presLayoutVars>
          <dgm:chMax val="7"/>
          <dgm:dir/>
          <dgm:resizeHandles val="exact"/>
        </dgm:presLayoutVars>
      </dgm:prSet>
      <dgm:spPr/>
    </dgm:pt>
    <dgm:pt modelId="{08311DE3-9B13-476C-9AE3-DC09B1DBAAA2}" type="pres">
      <dgm:prSet presAssocID="{861F238D-5BBE-45B2-83BE-59A0DCE73406}" presName="ellipse1" presStyleLbl="vennNode1" presStyleIdx="0" presStyleCnt="6">
        <dgm:presLayoutVars>
          <dgm:bulletEnabled val="1"/>
        </dgm:presLayoutVars>
      </dgm:prSet>
      <dgm:spPr/>
    </dgm:pt>
    <dgm:pt modelId="{30DD6F51-9D74-4866-95D4-2B8ED1A8650A}" type="pres">
      <dgm:prSet presAssocID="{861F238D-5BBE-45B2-83BE-59A0DCE73406}" presName="ellipse2" presStyleLbl="vennNode1" presStyleIdx="1" presStyleCnt="6">
        <dgm:presLayoutVars>
          <dgm:bulletEnabled val="1"/>
        </dgm:presLayoutVars>
      </dgm:prSet>
      <dgm:spPr/>
    </dgm:pt>
    <dgm:pt modelId="{2996C926-CD4D-4154-93D1-80D5CF8EE8AB}" type="pres">
      <dgm:prSet presAssocID="{861F238D-5BBE-45B2-83BE-59A0DCE73406}" presName="ellipse3" presStyleLbl="vennNode1" presStyleIdx="2" presStyleCnt="6">
        <dgm:presLayoutVars>
          <dgm:bulletEnabled val="1"/>
        </dgm:presLayoutVars>
      </dgm:prSet>
      <dgm:spPr/>
    </dgm:pt>
    <dgm:pt modelId="{6B8CDB3C-2C10-4729-9C3E-9F1F3C28D57F}" type="pres">
      <dgm:prSet presAssocID="{861F238D-5BBE-45B2-83BE-59A0DCE73406}" presName="ellipse4" presStyleLbl="vennNode1" presStyleIdx="3" presStyleCnt="6">
        <dgm:presLayoutVars>
          <dgm:bulletEnabled val="1"/>
        </dgm:presLayoutVars>
      </dgm:prSet>
      <dgm:spPr/>
    </dgm:pt>
    <dgm:pt modelId="{A79765AF-7F1F-478F-AEFB-5FB9ED83365D}" type="pres">
      <dgm:prSet presAssocID="{861F238D-5BBE-45B2-83BE-59A0DCE73406}" presName="ellipse5" presStyleLbl="vennNode1" presStyleIdx="4" presStyleCnt="6">
        <dgm:presLayoutVars>
          <dgm:bulletEnabled val="1"/>
        </dgm:presLayoutVars>
      </dgm:prSet>
      <dgm:spPr/>
    </dgm:pt>
    <dgm:pt modelId="{C3ACFF4E-29C9-4773-AFA3-776895B342BA}" type="pres">
      <dgm:prSet presAssocID="{861F238D-5BBE-45B2-83BE-59A0DCE73406}" presName="ellipse6" presStyleLbl="vennNode1" presStyleIdx="5" presStyleCnt="6">
        <dgm:presLayoutVars>
          <dgm:bulletEnabled val="1"/>
        </dgm:presLayoutVars>
      </dgm:prSet>
      <dgm:spPr/>
    </dgm:pt>
  </dgm:ptLst>
  <dgm:cxnLst>
    <dgm:cxn modelId="{E264825E-F0AE-432A-9B89-E8B178BA7AE8}" srcId="{861F238D-5BBE-45B2-83BE-59A0DCE73406}" destId="{F83E4F5F-EF48-4650-9AF0-BD43715BBA7D}" srcOrd="2" destOrd="0" parTransId="{FEB42129-8622-4764-8A16-4F5FF8E2A149}" sibTransId="{7A9A9E25-5DFE-4C50-B7DB-48EA23F0A036}"/>
    <dgm:cxn modelId="{AC3CE845-673C-42A8-B00A-139EB444C779}" srcId="{861F238D-5BBE-45B2-83BE-59A0DCE73406}" destId="{E2CB17DB-DC00-44DE-BE83-50FE5EB9887E}" srcOrd="1" destOrd="0" parTransId="{B09C8B97-AF9C-4FF6-9A8C-45FF53321394}" sibTransId="{C8483A57-2411-4F94-A48A-0D17F7D248E9}"/>
    <dgm:cxn modelId="{CFABA16E-A989-41E8-8A92-404D28948A86}" type="presOf" srcId="{CABA10A9-ABDD-468F-A399-16ABC687694F}" destId="{A79765AF-7F1F-478F-AEFB-5FB9ED83365D}" srcOrd="0" destOrd="0" presId="urn:microsoft.com/office/officeart/2005/8/layout/rings+Icon"/>
    <dgm:cxn modelId="{681C7450-CFC1-44B4-AB4C-58F125A0B045}" srcId="{861F238D-5BBE-45B2-83BE-59A0DCE73406}" destId="{FC2034E3-8FE5-458A-94B0-B07622E87D97}" srcOrd="0" destOrd="0" parTransId="{ACC8FF4D-C7CB-4DFF-9C5A-86BFF0E11716}" sibTransId="{4ED8B2C3-E48C-4589-B3FD-1CA26D397077}"/>
    <dgm:cxn modelId="{68D94B57-8A3A-40D7-9375-8607AE1B4FF7}" type="presOf" srcId="{33D2FCAD-3202-4891-8DD4-3078567185C9}" destId="{6B8CDB3C-2C10-4729-9C3E-9F1F3C28D57F}" srcOrd="0" destOrd="0" presId="urn:microsoft.com/office/officeart/2005/8/layout/rings+Icon"/>
    <dgm:cxn modelId="{9B2E517E-F474-4AEC-AAD9-349D9EC469D9}" type="presOf" srcId="{F83E4F5F-EF48-4650-9AF0-BD43715BBA7D}" destId="{2996C926-CD4D-4154-93D1-80D5CF8EE8AB}" srcOrd="0" destOrd="0" presId="urn:microsoft.com/office/officeart/2005/8/layout/rings+Icon"/>
    <dgm:cxn modelId="{31A81687-F33E-46C4-A237-F0EE820E0880}" type="presOf" srcId="{861F238D-5BBE-45B2-83BE-59A0DCE73406}" destId="{3DE75F6C-C016-4C2B-A5E7-E1631F3984C9}" srcOrd="0" destOrd="0" presId="urn:microsoft.com/office/officeart/2005/8/layout/rings+Icon"/>
    <dgm:cxn modelId="{740E39C1-20FC-4447-BBFC-0F9F6382053A}" srcId="{861F238D-5BBE-45B2-83BE-59A0DCE73406}" destId="{33D2FCAD-3202-4891-8DD4-3078567185C9}" srcOrd="3" destOrd="0" parTransId="{0E16D6DB-1347-4FF1-B661-107E21F61171}" sibTransId="{B81B8ABE-AECA-40A5-AFFE-6A57079561F5}"/>
    <dgm:cxn modelId="{BEA1B9CD-B61F-4A2C-85FE-419093A3E6D2}" type="presOf" srcId="{3A95C17E-8CA1-4A88-AAC9-FE11C9EAAB9F}" destId="{C3ACFF4E-29C9-4773-AFA3-776895B342BA}" srcOrd="0" destOrd="0" presId="urn:microsoft.com/office/officeart/2005/8/layout/rings+Icon"/>
    <dgm:cxn modelId="{0E985FCF-B0BA-48A0-8A05-B0EE19301A06}" type="presOf" srcId="{FC2034E3-8FE5-458A-94B0-B07622E87D97}" destId="{08311DE3-9B13-476C-9AE3-DC09B1DBAAA2}" srcOrd="0" destOrd="0" presId="urn:microsoft.com/office/officeart/2005/8/layout/rings+Icon"/>
    <dgm:cxn modelId="{13E533E3-2CC9-43AA-AEB4-C70226FCF2AD}" srcId="{861F238D-5BBE-45B2-83BE-59A0DCE73406}" destId="{CABA10A9-ABDD-468F-A399-16ABC687694F}" srcOrd="4" destOrd="0" parTransId="{DDA86B4A-81C0-4CB4-B5EB-2C4CB90DA18C}" sibTransId="{88193BC1-8A57-40A4-ACB1-2939CF707B8B}"/>
    <dgm:cxn modelId="{5994AAF9-F48A-4C4A-BA15-8350776679F3}" type="presOf" srcId="{E2CB17DB-DC00-44DE-BE83-50FE5EB9887E}" destId="{30DD6F51-9D74-4866-95D4-2B8ED1A8650A}" srcOrd="0" destOrd="0" presId="urn:microsoft.com/office/officeart/2005/8/layout/rings+Icon"/>
    <dgm:cxn modelId="{3BAF85FB-B4B5-4472-AA13-14D1384C8261}" srcId="{861F238D-5BBE-45B2-83BE-59A0DCE73406}" destId="{3A95C17E-8CA1-4A88-AAC9-FE11C9EAAB9F}" srcOrd="5" destOrd="0" parTransId="{C2D6664C-29E0-4FAF-8F7E-9A21123E36AE}" sibTransId="{960FF8F7-139F-4718-9415-5BCAFFB45A54}"/>
    <dgm:cxn modelId="{BD8D3AB2-BF51-4156-8540-0CD2E533C224}" type="presParOf" srcId="{3DE75F6C-C016-4C2B-A5E7-E1631F3984C9}" destId="{08311DE3-9B13-476C-9AE3-DC09B1DBAAA2}" srcOrd="0" destOrd="0" presId="urn:microsoft.com/office/officeart/2005/8/layout/rings+Icon"/>
    <dgm:cxn modelId="{F3B0A966-9376-44AC-B94B-28D2D0506A1A}" type="presParOf" srcId="{3DE75F6C-C016-4C2B-A5E7-E1631F3984C9}" destId="{30DD6F51-9D74-4866-95D4-2B8ED1A8650A}" srcOrd="1" destOrd="0" presId="urn:microsoft.com/office/officeart/2005/8/layout/rings+Icon"/>
    <dgm:cxn modelId="{F9DFB246-101F-4909-B896-3F2C3E495BEA}" type="presParOf" srcId="{3DE75F6C-C016-4C2B-A5E7-E1631F3984C9}" destId="{2996C926-CD4D-4154-93D1-80D5CF8EE8AB}" srcOrd="2" destOrd="0" presId="urn:microsoft.com/office/officeart/2005/8/layout/rings+Icon"/>
    <dgm:cxn modelId="{F0CF7B57-46F9-48AE-B935-94981743E03E}" type="presParOf" srcId="{3DE75F6C-C016-4C2B-A5E7-E1631F3984C9}" destId="{6B8CDB3C-2C10-4729-9C3E-9F1F3C28D57F}" srcOrd="3" destOrd="0" presId="urn:microsoft.com/office/officeart/2005/8/layout/rings+Icon"/>
    <dgm:cxn modelId="{FF653D89-A3A9-49A4-8C21-17E3D8618E33}" type="presParOf" srcId="{3DE75F6C-C016-4C2B-A5E7-E1631F3984C9}" destId="{A79765AF-7F1F-478F-AEFB-5FB9ED83365D}" srcOrd="4" destOrd="0" presId="urn:microsoft.com/office/officeart/2005/8/layout/rings+Icon"/>
    <dgm:cxn modelId="{C2C5C6E4-C08A-4298-80E5-3C890D51827C}" type="presParOf" srcId="{3DE75F6C-C016-4C2B-A5E7-E1631F3984C9}" destId="{C3ACFF4E-29C9-4773-AFA3-776895B342BA}" srcOrd="5"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11DE3-9B13-476C-9AE3-DC09B1DBAAA2}">
      <dsp:nvSpPr>
        <dsp:cNvPr id="0" name=""/>
        <dsp:cNvSpPr/>
      </dsp:nvSpPr>
      <dsp:spPr>
        <a:xfrm>
          <a:off x="0" y="274399"/>
          <a:ext cx="2989535" cy="2989685"/>
        </a:xfrm>
        <a:prstGeom prst="ellipse">
          <a:avLst/>
        </a:prstGeom>
        <a:gradFill rotWithShape="0">
          <a:gsLst>
            <a:gs pos="0">
              <a:srgbClr val="B982BC">
                <a:alpha val="49804"/>
              </a:srgbClr>
            </a:gs>
            <a:gs pos="50000">
              <a:schemeClr val="accent3">
                <a:alpha val="50000"/>
                <a:hueOff val="0"/>
                <a:satOff val="0"/>
                <a:lumOff val="0"/>
                <a:alphaOff val="0"/>
                <a:shade val="100000"/>
                <a:satMod val="100000"/>
                <a:lumMod val="100000"/>
              </a:schemeClr>
            </a:gs>
            <a:gs pos="100000">
              <a:schemeClr val="accent3">
                <a:alpha val="50000"/>
                <a:hueOff val="0"/>
                <a:satOff val="0"/>
                <a:lumOff val="0"/>
                <a:alphaOff val="0"/>
                <a:shade val="80000"/>
                <a:satMod val="100000"/>
                <a:lumMod val="99000"/>
              </a:schemeClr>
            </a:gs>
          </a:gsLst>
          <a:lin ang="2700000" scaled="0"/>
        </a:gradFill>
        <a:ln>
          <a:solidFill>
            <a:schemeClr val="accent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Arial Rounded MT Bold" panose="020F0704030504030204" pitchFamily="34" charset="0"/>
              <a:cs typeface="AngsanaUPC" panose="02020603050405020304" pitchFamily="18" charset="-34"/>
            </a:rPr>
            <a:t>Autism</a:t>
          </a:r>
          <a:endParaRPr lang="en-GB" sz="2400" b="0" kern="1200" dirty="0">
            <a:solidFill>
              <a:schemeClr val="tx1"/>
            </a:solidFill>
            <a:latin typeface="Arial Rounded MT Bold" panose="020F0704030504030204" pitchFamily="34" charset="0"/>
            <a:cs typeface="AngsanaUPC" panose="02020603050405020304" pitchFamily="18" charset="-34"/>
          </a:endParaRPr>
        </a:p>
      </dsp:txBody>
      <dsp:txXfrm>
        <a:off x="437807" y="712228"/>
        <a:ext cx="2113921" cy="2114027"/>
      </dsp:txXfrm>
    </dsp:sp>
    <dsp:sp modelId="{30DD6F51-9D74-4866-95D4-2B8ED1A8650A}">
      <dsp:nvSpPr>
        <dsp:cNvPr id="0" name=""/>
        <dsp:cNvSpPr/>
      </dsp:nvSpPr>
      <dsp:spPr>
        <a:xfrm>
          <a:off x="1552837" y="2201151"/>
          <a:ext cx="2989535" cy="2989685"/>
        </a:xfrm>
        <a:prstGeom prst="ellipse">
          <a:avLst/>
        </a:prstGeom>
        <a:gradFill rotWithShape="0">
          <a:gsLst>
            <a:gs pos="0">
              <a:srgbClr val="8E8BC7">
                <a:alpha val="49804"/>
              </a:srgbClr>
            </a:gs>
            <a:gs pos="50000">
              <a:schemeClr val="accent3">
                <a:alpha val="50000"/>
                <a:hueOff val="-3307855"/>
                <a:satOff val="5364"/>
                <a:lumOff val="39"/>
                <a:alphaOff val="0"/>
                <a:shade val="100000"/>
                <a:satMod val="100000"/>
                <a:lumMod val="100000"/>
              </a:schemeClr>
            </a:gs>
            <a:gs pos="100000">
              <a:schemeClr val="accent3">
                <a:alpha val="50000"/>
                <a:hueOff val="-3307855"/>
                <a:satOff val="5364"/>
                <a:lumOff val="39"/>
                <a:alphaOff val="0"/>
                <a:shade val="80000"/>
                <a:satMod val="100000"/>
                <a:lumMod val="99000"/>
              </a:schemeClr>
            </a:gs>
          </a:gsLst>
          <a:lin ang="2700000" scaled="0"/>
        </a:gradFill>
        <a:ln>
          <a:solidFill>
            <a:schemeClr val="accent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Arial Rounded MT Bold" panose="020F0704030504030204" pitchFamily="34" charset="0"/>
              <a:cs typeface="Arial" panose="020B0604020202020204" pitchFamily="34" charset="0"/>
            </a:rPr>
            <a:t>Dyslexia</a:t>
          </a:r>
          <a:endParaRPr lang="en-GB" sz="2400" b="0" kern="1200" dirty="0">
            <a:solidFill>
              <a:schemeClr val="tx1"/>
            </a:solidFill>
            <a:latin typeface="Arial Rounded MT Bold" panose="020F0704030504030204" pitchFamily="34" charset="0"/>
            <a:cs typeface="Arial" panose="020B0604020202020204" pitchFamily="34" charset="0"/>
          </a:endParaRPr>
        </a:p>
      </dsp:txBody>
      <dsp:txXfrm>
        <a:off x="1990644" y="2638980"/>
        <a:ext cx="2113921" cy="2114027"/>
      </dsp:txXfrm>
    </dsp:sp>
    <dsp:sp modelId="{2996C926-CD4D-4154-93D1-80D5CF8EE8AB}">
      <dsp:nvSpPr>
        <dsp:cNvPr id="0" name=""/>
        <dsp:cNvSpPr/>
      </dsp:nvSpPr>
      <dsp:spPr>
        <a:xfrm>
          <a:off x="3105675" y="274399"/>
          <a:ext cx="2989535" cy="2989685"/>
        </a:xfrm>
        <a:prstGeom prst="ellipse">
          <a:avLst/>
        </a:prstGeom>
        <a:gradFill rotWithShape="0">
          <a:gsLst>
            <a:gs pos="0">
              <a:schemeClr val="accent3">
                <a:alpha val="50000"/>
                <a:hueOff val="-6615709"/>
                <a:satOff val="10729"/>
                <a:lumOff val="79"/>
                <a:alphaOff val="0"/>
                <a:tint val="97000"/>
                <a:satMod val="100000"/>
                <a:lumMod val="102000"/>
              </a:schemeClr>
            </a:gs>
            <a:gs pos="50000">
              <a:schemeClr val="accent3">
                <a:alpha val="50000"/>
                <a:hueOff val="-6615709"/>
                <a:satOff val="10729"/>
                <a:lumOff val="79"/>
                <a:alphaOff val="0"/>
                <a:shade val="100000"/>
                <a:satMod val="100000"/>
                <a:lumMod val="100000"/>
              </a:schemeClr>
            </a:gs>
            <a:gs pos="100000">
              <a:schemeClr val="accent3">
                <a:alpha val="50000"/>
                <a:hueOff val="-6615709"/>
                <a:satOff val="10729"/>
                <a:lumOff val="79"/>
                <a:alphaOff val="0"/>
                <a:shade val="80000"/>
                <a:satMod val="100000"/>
                <a:lumMod val="99000"/>
              </a:schemeClr>
            </a:gs>
          </a:gsLst>
          <a:lin ang="2700000" scaled="0"/>
        </a:gradFill>
        <a:ln>
          <a:solidFill>
            <a:schemeClr val="accent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Arial Rounded MT Bold" panose="020F0704030504030204" pitchFamily="34" charset="0"/>
              <a:cs typeface="Arial" panose="020B0604020202020204" pitchFamily="34" charset="0"/>
            </a:rPr>
            <a:t>Dyspraxia</a:t>
          </a:r>
          <a:endParaRPr lang="en-GB" sz="2400" b="0" kern="1200" dirty="0">
            <a:solidFill>
              <a:schemeClr val="tx1"/>
            </a:solidFill>
            <a:latin typeface="Arial Rounded MT Bold" panose="020F0704030504030204" pitchFamily="34" charset="0"/>
            <a:cs typeface="Arial" panose="020B0604020202020204" pitchFamily="34" charset="0"/>
          </a:endParaRPr>
        </a:p>
      </dsp:txBody>
      <dsp:txXfrm>
        <a:off x="3543482" y="712228"/>
        <a:ext cx="2113921" cy="2114027"/>
      </dsp:txXfrm>
    </dsp:sp>
    <dsp:sp modelId="{6B8CDB3C-2C10-4729-9C3E-9F1F3C28D57F}">
      <dsp:nvSpPr>
        <dsp:cNvPr id="0" name=""/>
        <dsp:cNvSpPr/>
      </dsp:nvSpPr>
      <dsp:spPr>
        <a:xfrm>
          <a:off x="4658513" y="2201151"/>
          <a:ext cx="2989535" cy="2989685"/>
        </a:xfrm>
        <a:prstGeom prst="ellipse">
          <a:avLst/>
        </a:prstGeom>
        <a:gradFill rotWithShape="0">
          <a:gsLst>
            <a:gs pos="0">
              <a:schemeClr val="accent3">
                <a:alpha val="50000"/>
                <a:hueOff val="-9923564"/>
                <a:satOff val="16093"/>
                <a:lumOff val="118"/>
                <a:alphaOff val="0"/>
                <a:tint val="97000"/>
                <a:satMod val="100000"/>
                <a:lumMod val="102000"/>
              </a:schemeClr>
            </a:gs>
            <a:gs pos="50000">
              <a:schemeClr val="accent3">
                <a:alpha val="50000"/>
                <a:hueOff val="-9923564"/>
                <a:satOff val="16093"/>
                <a:lumOff val="118"/>
                <a:alphaOff val="0"/>
                <a:shade val="100000"/>
                <a:satMod val="100000"/>
                <a:lumMod val="100000"/>
              </a:schemeClr>
            </a:gs>
            <a:gs pos="100000">
              <a:schemeClr val="accent3">
                <a:alpha val="50000"/>
                <a:hueOff val="-9923564"/>
                <a:satOff val="16093"/>
                <a:lumOff val="118"/>
                <a:alphaOff val="0"/>
                <a:shade val="80000"/>
                <a:satMod val="100000"/>
                <a:lumMod val="99000"/>
              </a:schemeClr>
            </a:gs>
          </a:gsLst>
          <a:lin ang="2700000" scaled="0"/>
        </a:gradFill>
        <a:ln>
          <a:solidFill>
            <a:schemeClr val="accent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Arial Rounded MT Bold" panose="020F0704030504030204" pitchFamily="34" charset="0"/>
              <a:cs typeface="Arial" panose="020B0604020202020204" pitchFamily="34" charset="0"/>
            </a:rPr>
            <a:t>Dyscalculia</a:t>
          </a:r>
          <a:endParaRPr lang="en-GB" sz="2400" b="0" kern="1200" dirty="0">
            <a:solidFill>
              <a:schemeClr val="tx1"/>
            </a:solidFill>
            <a:latin typeface="Arial Rounded MT Bold" panose="020F0704030504030204" pitchFamily="34" charset="0"/>
            <a:cs typeface="Arial" panose="020B0604020202020204" pitchFamily="34" charset="0"/>
          </a:endParaRPr>
        </a:p>
      </dsp:txBody>
      <dsp:txXfrm>
        <a:off x="5096320" y="2638980"/>
        <a:ext cx="2113921" cy="2114027"/>
      </dsp:txXfrm>
    </dsp:sp>
    <dsp:sp modelId="{A79765AF-7F1F-478F-AEFB-5FB9ED83365D}">
      <dsp:nvSpPr>
        <dsp:cNvPr id="0" name=""/>
        <dsp:cNvSpPr/>
      </dsp:nvSpPr>
      <dsp:spPr>
        <a:xfrm>
          <a:off x="6211351" y="274399"/>
          <a:ext cx="2989535" cy="2989685"/>
        </a:xfrm>
        <a:prstGeom prst="ellipse">
          <a:avLst/>
        </a:prstGeom>
        <a:gradFill rotWithShape="0">
          <a:gsLst>
            <a:gs pos="0">
              <a:schemeClr val="accent3">
                <a:alpha val="50000"/>
                <a:hueOff val="-13231418"/>
                <a:satOff val="21458"/>
                <a:lumOff val="158"/>
                <a:alphaOff val="0"/>
                <a:tint val="97000"/>
                <a:satMod val="100000"/>
                <a:lumMod val="102000"/>
              </a:schemeClr>
            </a:gs>
            <a:gs pos="50000">
              <a:schemeClr val="accent3">
                <a:alpha val="50000"/>
                <a:hueOff val="-13231418"/>
                <a:satOff val="21458"/>
                <a:lumOff val="158"/>
                <a:alphaOff val="0"/>
                <a:shade val="100000"/>
                <a:satMod val="100000"/>
                <a:lumMod val="100000"/>
              </a:schemeClr>
            </a:gs>
            <a:gs pos="100000">
              <a:schemeClr val="accent3">
                <a:alpha val="50000"/>
                <a:hueOff val="-13231418"/>
                <a:satOff val="21458"/>
                <a:lumOff val="158"/>
                <a:alphaOff val="0"/>
                <a:shade val="80000"/>
                <a:satMod val="100000"/>
                <a:lumMod val="99000"/>
              </a:schemeClr>
            </a:gs>
          </a:gsLst>
          <a:lin ang="2700000" scaled="0"/>
        </a:gradFill>
        <a:ln>
          <a:solidFill>
            <a:schemeClr val="accent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Arial Rounded MT Bold" panose="020F0704030504030204" pitchFamily="34" charset="0"/>
              <a:cs typeface="Arial" panose="020B0604020202020204" pitchFamily="34" charset="0"/>
            </a:rPr>
            <a:t>Tourette Syndrome</a:t>
          </a:r>
          <a:endParaRPr lang="en-GB" sz="2400" b="0" kern="1200" dirty="0">
            <a:solidFill>
              <a:schemeClr val="tx1"/>
            </a:solidFill>
            <a:latin typeface="Arial Rounded MT Bold" panose="020F0704030504030204" pitchFamily="34" charset="0"/>
            <a:cs typeface="Arial" panose="020B0604020202020204" pitchFamily="34" charset="0"/>
          </a:endParaRPr>
        </a:p>
      </dsp:txBody>
      <dsp:txXfrm>
        <a:off x="6649158" y="712228"/>
        <a:ext cx="2113921" cy="2114027"/>
      </dsp:txXfrm>
    </dsp:sp>
    <dsp:sp modelId="{C3ACFF4E-29C9-4773-AFA3-776895B342BA}">
      <dsp:nvSpPr>
        <dsp:cNvPr id="0" name=""/>
        <dsp:cNvSpPr/>
      </dsp:nvSpPr>
      <dsp:spPr>
        <a:xfrm>
          <a:off x="7764189" y="2201151"/>
          <a:ext cx="2989535" cy="2989685"/>
        </a:xfrm>
        <a:prstGeom prst="ellipse">
          <a:avLst/>
        </a:prstGeom>
        <a:gradFill rotWithShape="0">
          <a:gsLst>
            <a:gs pos="0">
              <a:schemeClr val="accent3">
                <a:alpha val="50000"/>
                <a:hueOff val="-16539272"/>
                <a:satOff val="26822"/>
                <a:lumOff val="197"/>
                <a:alphaOff val="0"/>
                <a:tint val="97000"/>
                <a:satMod val="100000"/>
                <a:lumMod val="102000"/>
              </a:schemeClr>
            </a:gs>
            <a:gs pos="50000">
              <a:schemeClr val="accent3">
                <a:alpha val="50000"/>
                <a:hueOff val="-16539272"/>
                <a:satOff val="26822"/>
                <a:lumOff val="197"/>
                <a:alphaOff val="0"/>
                <a:shade val="100000"/>
                <a:satMod val="100000"/>
                <a:lumMod val="100000"/>
              </a:schemeClr>
            </a:gs>
            <a:gs pos="100000">
              <a:schemeClr val="accent3">
                <a:alpha val="50000"/>
                <a:hueOff val="-16539272"/>
                <a:satOff val="26822"/>
                <a:lumOff val="197"/>
                <a:alphaOff val="0"/>
                <a:shade val="80000"/>
                <a:satMod val="100000"/>
                <a:lumMod val="99000"/>
              </a:schemeClr>
            </a:gs>
          </a:gsLst>
          <a:lin ang="2700000" scaled="0"/>
        </a:gradFill>
        <a:ln>
          <a:solidFill>
            <a:schemeClr val="accent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Arial Rounded MT Bold" panose="020F0704030504030204" pitchFamily="34" charset="0"/>
              <a:cs typeface="Arial" panose="020B0604020202020204" pitchFamily="34" charset="0"/>
            </a:rPr>
            <a:t>AD(H)D</a:t>
          </a:r>
          <a:endParaRPr lang="en-GB" sz="2400" b="0" kern="1200" dirty="0">
            <a:solidFill>
              <a:schemeClr val="tx1"/>
            </a:solidFill>
            <a:latin typeface="Arial Rounded MT Bold" panose="020F0704030504030204" pitchFamily="34" charset="0"/>
            <a:cs typeface="Arial" panose="020B0604020202020204" pitchFamily="34" charset="0"/>
          </a:endParaRPr>
        </a:p>
      </dsp:txBody>
      <dsp:txXfrm>
        <a:off x="8201996" y="2638980"/>
        <a:ext cx="2113921" cy="2114027"/>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1C858-E885-47AD-8083-852CD9645EAA}" type="datetimeFigureOut">
              <a:rPr lang="en-GB" smtClean="0"/>
              <a:t>23/03/2022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BE8C5-054B-4006-BF2C-F662A69D3B86}" type="slidenum">
              <a:rPr lang="en-GB" smtClean="0"/>
              <a:t>‹#›</a:t>
            </a:fld>
            <a:endParaRPr lang="en-GB"/>
          </a:p>
        </p:txBody>
      </p:sp>
    </p:spTree>
    <p:extLst>
      <p:ext uri="{BB962C8B-B14F-4D97-AF65-F5344CB8AC3E}">
        <p14:creationId xmlns:p14="http://schemas.microsoft.com/office/powerpoint/2010/main" val="1681200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0BE8C5-054B-4006-BF2C-F662A69D3B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78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C3F0313-2C03-4701-B8C6-06619192D365}" type="datetimeFigureOut">
              <a:rPr lang="en-GB" smtClean="0"/>
              <a:t>23/03/2022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F5B954-2A3A-4F89-BA29-4142D51993DF}" type="slidenum">
              <a:rPr lang="en-GB" smtClean="0"/>
              <a:t>‹#›</a:t>
            </a:fld>
            <a:endParaRPr lang="en-GB"/>
          </a:p>
        </p:txBody>
      </p:sp>
    </p:spTree>
    <p:extLst>
      <p:ext uri="{BB962C8B-B14F-4D97-AF65-F5344CB8AC3E}">
        <p14:creationId xmlns:p14="http://schemas.microsoft.com/office/powerpoint/2010/main" val="2595595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3F0313-2C03-4701-B8C6-06619192D365}"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F5B954-2A3A-4F89-BA29-4142D51993DF}" type="slidenum">
              <a:rPr lang="en-GB" smtClean="0"/>
              <a:t>‹#›</a:t>
            </a:fld>
            <a:endParaRPr lang="en-GB"/>
          </a:p>
        </p:txBody>
      </p:sp>
    </p:spTree>
    <p:extLst>
      <p:ext uri="{BB962C8B-B14F-4D97-AF65-F5344CB8AC3E}">
        <p14:creationId xmlns:p14="http://schemas.microsoft.com/office/powerpoint/2010/main" val="3533065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3F0313-2C03-4701-B8C6-06619192D365}"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F5B954-2A3A-4F89-BA29-4142D51993DF}" type="slidenum">
              <a:rPr lang="en-GB" smtClean="0"/>
              <a:t>‹#›</a:t>
            </a:fld>
            <a:endParaRPr lang="en-GB"/>
          </a:p>
        </p:txBody>
      </p:sp>
    </p:spTree>
    <p:extLst>
      <p:ext uri="{BB962C8B-B14F-4D97-AF65-F5344CB8AC3E}">
        <p14:creationId xmlns:p14="http://schemas.microsoft.com/office/powerpoint/2010/main" val="2434447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3/23/2022</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140530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3F0313-2C03-4701-B8C6-06619192D365}"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F5B954-2A3A-4F89-BA29-4142D51993DF}" type="slidenum">
              <a:rPr lang="en-GB" smtClean="0"/>
              <a:t>‹#›</a:t>
            </a:fld>
            <a:endParaRPr lang="en-GB"/>
          </a:p>
        </p:txBody>
      </p:sp>
    </p:spTree>
    <p:extLst>
      <p:ext uri="{BB962C8B-B14F-4D97-AF65-F5344CB8AC3E}">
        <p14:creationId xmlns:p14="http://schemas.microsoft.com/office/powerpoint/2010/main" val="3330261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3F0313-2C03-4701-B8C6-06619192D365}"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F5B954-2A3A-4F89-BA29-4142D51993DF}" type="slidenum">
              <a:rPr lang="en-GB" smtClean="0"/>
              <a:t>‹#›</a:t>
            </a:fld>
            <a:endParaRPr lang="en-GB"/>
          </a:p>
        </p:txBody>
      </p:sp>
    </p:spTree>
    <p:extLst>
      <p:ext uri="{BB962C8B-B14F-4D97-AF65-F5344CB8AC3E}">
        <p14:creationId xmlns:p14="http://schemas.microsoft.com/office/powerpoint/2010/main" val="2256517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3F0313-2C03-4701-B8C6-06619192D365}" type="datetimeFigureOut">
              <a:rPr lang="en-GB" smtClean="0"/>
              <a:t>23/03/2022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F5B954-2A3A-4F89-BA29-4142D51993DF}" type="slidenum">
              <a:rPr lang="en-GB" smtClean="0"/>
              <a:t>‹#›</a:t>
            </a:fld>
            <a:endParaRPr lang="en-GB"/>
          </a:p>
        </p:txBody>
      </p:sp>
    </p:spTree>
    <p:extLst>
      <p:ext uri="{BB962C8B-B14F-4D97-AF65-F5344CB8AC3E}">
        <p14:creationId xmlns:p14="http://schemas.microsoft.com/office/powerpoint/2010/main" val="1043977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3F0313-2C03-4701-B8C6-06619192D365}" type="datetimeFigureOut">
              <a:rPr lang="en-GB" smtClean="0"/>
              <a:t>23/03/2022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F5B954-2A3A-4F89-BA29-4142D51993DF}" type="slidenum">
              <a:rPr lang="en-GB" smtClean="0"/>
              <a:t>‹#›</a:t>
            </a:fld>
            <a:endParaRPr lang="en-GB"/>
          </a:p>
        </p:txBody>
      </p:sp>
    </p:spTree>
    <p:extLst>
      <p:ext uri="{BB962C8B-B14F-4D97-AF65-F5344CB8AC3E}">
        <p14:creationId xmlns:p14="http://schemas.microsoft.com/office/powerpoint/2010/main" val="3432487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3F0313-2C03-4701-B8C6-06619192D365}" type="datetimeFigureOut">
              <a:rPr lang="en-GB" smtClean="0"/>
              <a:t>23/03/2022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F5B954-2A3A-4F89-BA29-4142D51993DF}" type="slidenum">
              <a:rPr lang="en-GB" smtClean="0"/>
              <a:t>‹#›</a:t>
            </a:fld>
            <a:endParaRPr lang="en-GB"/>
          </a:p>
        </p:txBody>
      </p:sp>
    </p:spTree>
    <p:extLst>
      <p:ext uri="{BB962C8B-B14F-4D97-AF65-F5344CB8AC3E}">
        <p14:creationId xmlns:p14="http://schemas.microsoft.com/office/powerpoint/2010/main" val="3342826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F0313-2C03-4701-B8C6-06619192D365}" type="datetimeFigureOut">
              <a:rPr lang="en-GB" smtClean="0"/>
              <a:t>23/03/2022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F5B954-2A3A-4F89-BA29-4142D51993DF}" type="slidenum">
              <a:rPr lang="en-GB" smtClean="0"/>
              <a:t>‹#›</a:t>
            </a:fld>
            <a:endParaRPr lang="en-GB"/>
          </a:p>
        </p:txBody>
      </p:sp>
    </p:spTree>
    <p:extLst>
      <p:ext uri="{BB962C8B-B14F-4D97-AF65-F5344CB8AC3E}">
        <p14:creationId xmlns:p14="http://schemas.microsoft.com/office/powerpoint/2010/main" val="318170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C3F0313-2C03-4701-B8C6-06619192D365}" type="datetimeFigureOut">
              <a:rPr lang="en-GB" smtClean="0"/>
              <a:t>23/03/2022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5F5B954-2A3A-4F89-BA29-4142D51993DF}" type="slidenum">
              <a:rPr lang="en-GB" smtClean="0"/>
              <a:t>‹#›</a:t>
            </a:fld>
            <a:endParaRPr lang="en-GB"/>
          </a:p>
        </p:txBody>
      </p:sp>
    </p:spTree>
    <p:extLst>
      <p:ext uri="{BB962C8B-B14F-4D97-AF65-F5344CB8AC3E}">
        <p14:creationId xmlns:p14="http://schemas.microsoft.com/office/powerpoint/2010/main" val="378427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AC3F0313-2C03-4701-B8C6-06619192D365}" type="datetimeFigureOut">
              <a:rPr lang="en-GB" smtClean="0"/>
              <a:t>23/03/2022</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05F5B954-2A3A-4F89-BA29-4142D51993DF}" type="slidenum">
              <a:rPr lang="en-GB" smtClean="0"/>
              <a:t>‹#›</a:t>
            </a:fld>
            <a:endParaRPr lang="en-GB"/>
          </a:p>
        </p:txBody>
      </p:sp>
    </p:spTree>
    <p:extLst>
      <p:ext uri="{BB962C8B-B14F-4D97-AF65-F5344CB8AC3E}">
        <p14:creationId xmlns:p14="http://schemas.microsoft.com/office/powerpoint/2010/main" val="309346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AC3F0313-2C03-4701-B8C6-06619192D365}" type="datetimeFigureOut">
              <a:rPr lang="en-GB" smtClean="0"/>
              <a:t>23/03/2022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05F5B954-2A3A-4F89-BA29-4142D51993DF}" type="slidenum">
              <a:rPr lang="en-GB" smtClean="0"/>
              <a:t>‹#›</a:t>
            </a:fld>
            <a:endParaRPr lang="en-GB"/>
          </a:p>
        </p:txBody>
      </p:sp>
    </p:spTree>
    <p:extLst>
      <p:ext uri="{BB962C8B-B14F-4D97-AF65-F5344CB8AC3E}">
        <p14:creationId xmlns:p14="http://schemas.microsoft.com/office/powerpoint/2010/main" val="138866083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a.cannon@adm.leeds.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0199-01BB-47CB-8E76-C4AAF62DB821}"/>
              </a:ext>
            </a:extLst>
          </p:cNvPr>
          <p:cNvSpPr>
            <a:spLocks noGrp="1"/>
          </p:cNvSpPr>
          <p:nvPr>
            <p:ph type="ctrTitle"/>
          </p:nvPr>
        </p:nvSpPr>
        <p:spPr>
          <a:xfrm>
            <a:off x="603504" y="770467"/>
            <a:ext cx="10782300" cy="2501053"/>
          </a:xfrm>
        </p:spPr>
        <p:txBody>
          <a:bodyPr/>
          <a:lstStyle/>
          <a:p>
            <a:r>
              <a:rPr lang="en-US" sz="8000" b="1" dirty="0">
                <a:latin typeface="Calibri" panose="020F0502020204030204" pitchFamily="34" charset="0"/>
                <a:cs typeface="Calibri" panose="020F0502020204030204" pitchFamily="34" charset="0"/>
              </a:rPr>
              <a:t>Supporting autistic students</a:t>
            </a:r>
            <a:endParaRPr lang="en-GB" sz="8000" b="1"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A52B3CE2-A250-4813-9347-73C7E222F94A}"/>
              </a:ext>
            </a:extLst>
          </p:cNvPr>
          <p:cNvSpPr>
            <a:spLocks noGrp="1"/>
          </p:cNvSpPr>
          <p:nvPr>
            <p:ph type="subTitle" idx="1"/>
          </p:nvPr>
        </p:nvSpPr>
        <p:spPr/>
        <p:txBody>
          <a:bodyPr>
            <a:normAutofit fontScale="77500" lnSpcReduction="20000"/>
          </a:bodyPr>
          <a:lstStyle/>
          <a:p>
            <a:r>
              <a:rPr lang="en-US" dirty="0">
                <a:latin typeface="Calibri" panose="020F0502020204030204" pitchFamily="34" charset="0"/>
                <a:cs typeface="Calibri" panose="020F0502020204030204" pitchFamily="34" charset="0"/>
              </a:rPr>
              <a:t>Harriet Cannon</a:t>
            </a:r>
          </a:p>
          <a:p>
            <a:r>
              <a:rPr lang="en-US" dirty="0">
                <a:latin typeface="Calibri" panose="020F0502020204030204" pitchFamily="34" charset="0"/>
                <a:cs typeface="Calibri" panose="020F0502020204030204" pitchFamily="34" charset="0"/>
              </a:rPr>
              <a:t>Disability Advisory Team Manager</a:t>
            </a:r>
          </a:p>
          <a:p>
            <a:r>
              <a:rPr lang="en-US" dirty="0">
                <a:latin typeface="Calibri" panose="020F0502020204030204" pitchFamily="34" charset="0"/>
                <a:cs typeface="Calibri" panose="020F0502020204030204" pitchFamily="34" charset="0"/>
              </a:rPr>
              <a:t>Disability Services</a:t>
            </a:r>
          </a:p>
          <a:p>
            <a:r>
              <a:rPr lang="en-US"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h.a.cannon@adm.leeds.ac.uk</a:t>
            </a:r>
            <a:r>
              <a:rPr lang="en-US" dirty="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176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Sensory perception</a:t>
            </a:r>
          </a:p>
        </p:txBody>
      </p:sp>
      <p:sp>
        <p:nvSpPr>
          <p:cNvPr id="2" name="TextBox 1"/>
          <p:cNvSpPr txBox="1"/>
          <p:nvPr/>
        </p:nvSpPr>
        <p:spPr>
          <a:xfrm>
            <a:off x="642568" y="1309832"/>
            <a:ext cx="11386872" cy="5324535"/>
          </a:xfrm>
          <a:prstGeom prst="rect">
            <a:avLst/>
          </a:prstGeom>
          <a:noFill/>
        </p:spPr>
        <p:txBody>
          <a:bodyPr wrap="square" rtlCol="0">
            <a:spAutoFit/>
          </a:bodyPr>
          <a:lstStyle/>
          <a:p>
            <a:pPr marL="274313" marR="0" lvl="0" indent="-274313" algn="l" defTabSz="914377" rtl="0" eaLnBrk="1" fontAlgn="auto" latinLnBrk="0" hangingPunct="1">
              <a:lnSpc>
                <a:spcPct val="100000"/>
              </a:lnSpc>
              <a:spcBef>
                <a:spcPct val="20000"/>
              </a:spcBef>
              <a:spcAft>
                <a:spcPts val="0"/>
              </a:spcAft>
              <a:buClrTx/>
              <a:buSzTx/>
              <a:buFontTx/>
              <a:buChar char="•"/>
              <a:tabLst/>
              <a:defRPr/>
            </a:pPr>
            <a:r>
              <a:rPr kumimoji="0" lang="en-GB" sz="3400" b="0"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We have more than 5 senses!</a:t>
            </a:r>
          </a:p>
          <a:p>
            <a:pPr marL="274313" marR="0" lvl="0" indent="-274313" algn="l" defTabSz="914377" rtl="0" eaLnBrk="1" fontAlgn="auto" latinLnBrk="0" hangingPunct="1">
              <a:lnSpc>
                <a:spcPct val="100000"/>
              </a:lnSpc>
              <a:spcBef>
                <a:spcPct val="20000"/>
              </a:spcBef>
              <a:spcAft>
                <a:spcPts val="0"/>
              </a:spcAft>
              <a:buClrTx/>
              <a:buSzTx/>
              <a:buFontTx/>
              <a:buChar char="•"/>
              <a:tabLst/>
              <a:defRPr/>
            </a:pPr>
            <a:r>
              <a:rPr kumimoji="0" lang="en-GB" sz="3400" b="1"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Sensory </a:t>
            </a:r>
            <a:r>
              <a:rPr kumimoji="0" lang="en-GB" sz="3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hyper-</a:t>
            </a:r>
            <a:r>
              <a:rPr kumimoji="0" lang="en-GB" sz="3400" b="1"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 or </a:t>
            </a:r>
            <a:r>
              <a:rPr kumimoji="0" lang="en-GB" sz="3400" b="1" i="0" u="none" strike="noStrike" kern="1200" cap="none" spc="0" normalizeH="0" baseline="0" noProof="0" dirty="0">
                <a:ln>
                  <a:noFill/>
                </a:ln>
                <a:solidFill>
                  <a:srgbClr val="007635"/>
                </a:solidFill>
                <a:effectLst/>
                <a:uLnTx/>
                <a:uFillTx/>
                <a:latin typeface="Calibri" panose="020F0502020204030204" pitchFamily="34" charset="0"/>
                <a:ea typeface="+mn-ea"/>
                <a:cs typeface="Calibri" panose="020F0502020204030204" pitchFamily="34" charset="0"/>
              </a:rPr>
              <a:t>hypo</a:t>
            </a:r>
            <a:r>
              <a:rPr kumimoji="0" lang="en-GB" sz="3400" b="1"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-sensitivity </a:t>
            </a:r>
            <a:r>
              <a:rPr kumimoji="0" lang="en-GB" sz="3400" b="0"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(experiencing too much or too little)</a:t>
            </a:r>
          </a:p>
          <a:p>
            <a:pPr marL="274313" marR="0" lvl="0" indent="-274313" algn="l" defTabSz="914377" rtl="0" eaLnBrk="1" fontAlgn="auto" latinLnBrk="0" hangingPunct="1">
              <a:lnSpc>
                <a:spcPct val="100000"/>
              </a:lnSpc>
              <a:spcBef>
                <a:spcPct val="20000"/>
              </a:spcBef>
              <a:spcAft>
                <a:spcPts val="0"/>
              </a:spcAft>
              <a:buClrTx/>
              <a:buSzTx/>
              <a:buFontTx/>
              <a:buChar char="•"/>
              <a:tabLst/>
              <a:defRPr/>
            </a:pPr>
            <a:r>
              <a:rPr kumimoji="0" lang="en-GB" sz="3400" b="0"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Hypersensitivity = </a:t>
            </a:r>
            <a:r>
              <a:rPr kumimoji="0" lang="en-GB" sz="3400" b="1"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overload</a:t>
            </a:r>
            <a:r>
              <a:rPr kumimoji="0" lang="en-GB" sz="3400" b="0"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 and can be </a:t>
            </a:r>
            <a:r>
              <a:rPr kumimoji="0" lang="en-GB" sz="3400" b="1"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physically painful</a:t>
            </a:r>
          </a:p>
          <a:p>
            <a:pPr marL="274313" marR="0" lvl="0" indent="-274313" algn="l" defTabSz="914377" rtl="0" eaLnBrk="1" fontAlgn="auto" latinLnBrk="0" hangingPunct="1">
              <a:lnSpc>
                <a:spcPct val="100000"/>
              </a:lnSpc>
              <a:spcBef>
                <a:spcPct val="20000"/>
              </a:spcBef>
              <a:spcAft>
                <a:spcPts val="0"/>
              </a:spcAft>
              <a:buClrTx/>
              <a:buSzTx/>
              <a:buFontTx/>
              <a:buChar char="•"/>
              <a:tabLst/>
              <a:defRPr/>
            </a:pPr>
            <a:r>
              <a:rPr kumimoji="0" lang="en-GB" sz="3400" b="0"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Causes</a:t>
            </a:r>
            <a:r>
              <a:rPr kumimoji="0" lang="en-GB" sz="3400" b="1"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 ‘interference’</a:t>
            </a:r>
          </a:p>
          <a:p>
            <a:pPr marL="274313" marR="0" lvl="0" indent="-274313" algn="l" defTabSz="914377" rtl="0" eaLnBrk="1" fontAlgn="auto" latinLnBrk="0" hangingPunct="1">
              <a:lnSpc>
                <a:spcPct val="100000"/>
              </a:lnSpc>
              <a:spcBef>
                <a:spcPct val="20000"/>
              </a:spcBef>
              <a:spcAft>
                <a:spcPts val="0"/>
              </a:spcAft>
              <a:buClrTx/>
              <a:buSzTx/>
              <a:buFontTx/>
              <a:buChar char="•"/>
              <a:tabLst/>
              <a:defRPr/>
            </a:pPr>
            <a:r>
              <a:rPr kumimoji="0" lang="en-GB" sz="3400" b="0"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Hyposensitivity</a:t>
            </a:r>
            <a:r>
              <a:rPr kumimoji="0" lang="en-GB" sz="3400" b="1"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 </a:t>
            </a:r>
            <a:r>
              <a:rPr kumimoji="0" lang="en-GB" sz="3400" b="0"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can lead to </a:t>
            </a:r>
            <a:r>
              <a:rPr kumimoji="0" lang="en-GB" sz="3400" b="1"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wellbeing</a:t>
            </a:r>
            <a:r>
              <a:rPr kumimoji="0" lang="en-GB" sz="3400" b="0"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 issues. </a:t>
            </a:r>
          </a:p>
          <a:p>
            <a:pPr marL="274313" marR="0" lvl="0" indent="-274313" algn="l" defTabSz="914377" rtl="0" eaLnBrk="1" fontAlgn="auto" latinLnBrk="0" hangingPunct="1">
              <a:lnSpc>
                <a:spcPct val="100000"/>
              </a:lnSpc>
              <a:spcBef>
                <a:spcPct val="20000"/>
              </a:spcBef>
              <a:spcAft>
                <a:spcPts val="0"/>
              </a:spcAft>
              <a:buClrTx/>
              <a:buSzTx/>
              <a:buFontTx/>
              <a:buChar char="•"/>
              <a:tabLst/>
              <a:defRPr/>
            </a:pPr>
            <a:r>
              <a:rPr kumimoji="0" lang="en-GB" sz="3400" b="1"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Common challenges</a:t>
            </a:r>
            <a:r>
              <a:rPr kumimoji="0" lang="en-GB" sz="3400" b="0"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 noisy environments, crowded spaces, bright lighting, texture of clothing, unwanted physical touch, smells, taste, feeling the heat or the cold etc.</a:t>
            </a:r>
          </a:p>
        </p:txBody>
      </p:sp>
    </p:spTree>
    <p:extLst>
      <p:ext uri="{BB962C8B-B14F-4D97-AF65-F5344CB8AC3E}">
        <p14:creationId xmlns:p14="http://schemas.microsoft.com/office/powerpoint/2010/main" val="1389586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So, what is autism really?</a:t>
            </a:r>
          </a:p>
        </p:txBody>
      </p:sp>
      <p:pic>
        <p:nvPicPr>
          <p:cNvPr id="2" name="Picture 1" descr="An  image of the entire nervous system of Harriet Cole, which was dissected by Dr RB Weaver in 1888.  It shows what looks like skeleton of nerves arranged like branches in the shape of the human body. ">
            <a:extLst>
              <a:ext uri="{FF2B5EF4-FFF2-40B4-BE49-F238E27FC236}">
                <a16:creationId xmlns:a16="http://schemas.microsoft.com/office/drawing/2014/main" id="{5C9CE7C9-01CE-4ACD-AE60-4626E20505BF}"/>
              </a:ext>
            </a:extLst>
          </p:cNvPr>
          <p:cNvPicPr>
            <a:picLocks noChangeAspect="1"/>
          </p:cNvPicPr>
          <p:nvPr/>
        </p:nvPicPr>
        <p:blipFill>
          <a:blip r:embed="rId3"/>
          <a:stretch>
            <a:fillRect/>
          </a:stretch>
        </p:blipFill>
        <p:spPr>
          <a:xfrm>
            <a:off x="687388" y="1305633"/>
            <a:ext cx="2448053" cy="5255212"/>
          </a:xfrm>
          <a:prstGeom prst="rect">
            <a:avLst/>
          </a:prstGeom>
        </p:spPr>
      </p:pic>
      <p:sp>
        <p:nvSpPr>
          <p:cNvPr id="4" name="TextBox 3">
            <a:extLst>
              <a:ext uri="{FF2B5EF4-FFF2-40B4-BE49-F238E27FC236}">
                <a16:creationId xmlns:a16="http://schemas.microsoft.com/office/drawing/2014/main" id="{2F912A93-D66A-4CE2-9A83-C7DA991671ED}"/>
              </a:ext>
            </a:extLst>
          </p:cNvPr>
          <p:cNvSpPr txBox="1"/>
          <p:nvPr/>
        </p:nvSpPr>
        <p:spPr>
          <a:xfrm>
            <a:off x="3249467" y="1296727"/>
            <a:ext cx="8831284" cy="5170646"/>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Autism is a type of neurological system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Neurology is not just in the brain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Our neurological system processes and translates information to create action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Input and output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Autistic neurology is different:</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More information = more input</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Different processing = different output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Autistic people experience </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everything</a:t>
            </a:r>
            <a:r>
              <a:rPr kumimoji="0" lang="en-US" sz="32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autistically</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0823B"/>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00823B"/>
                </a:solidFill>
                <a:effectLst/>
                <a:uLnTx/>
                <a:uFillTx/>
                <a:latin typeface="Calibri" panose="020F0502020204030204" pitchFamily="34" charset="0"/>
                <a:ea typeface="+mn-ea"/>
                <a:cs typeface="Calibri" panose="020F0502020204030204" pitchFamily="34" charset="0"/>
              </a:rPr>
              <a:t>Not broken, not worse, not disordered, not less</a:t>
            </a:r>
            <a:endParaRPr kumimoji="0" lang="en-GB"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38229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Noticeable characteristics (in some people)</a:t>
            </a:r>
          </a:p>
        </p:txBody>
      </p:sp>
      <p:sp>
        <p:nvSpPr>
          <p:cNvPr id="2" name="TextBox 1"/>
          <p:cNvSpPr txBox="1"/>
          <p:nvPr/>
        </p:nvSpPr>
        <p:spPr>
          <a:xfrm>
            <a:off x="642568" y="1309832"/>
            <a:ext cx="11386872" cy="5447645"/>
          </a:xfrm>
          <a:prstGeom prst="rect">
            <a:avLst/>
          </a:prstGeom>
          <a:noFill/>
        </p:spPr>
        <p:txBody>
          <a:bodyPr wrap="square" rtlCol="0">
            <a:spAutoFit/>
          </a:bodyPr>
          <a:lstStyle/>
          <a:p>
            <a:pPr lvl="0" defTabSz="914377">
              <a:spcBef>
                <a:spcPct val="20000"/>
              </a:spcBef>
            </a:pPr>
            <a:r>
              <a:rPr lang="en-GB" sz="3000" b="1" dirty="0">
                <a:solidFill>
                  <a:srgbClr val="007635"/>
                </a:solidFill>
                <a:latin typeface="Calibri" panose="020F0502020204030204" pitchFamily="34" charset="0"/>
                <a:cs typeface="Calibri" panose="020F0502020204030204" pitchFamily="34" charset="0"/>
              </a:rPr>
              <a:t>Not following social norms, not displaying </a:t>
            </a:r>
            <a:r>
              <a:rPr lang="en-GB" sz="3000" b="1" dirty="0">
                <a:solidFill>
                  <a:srgbClr val="C00000"/>
                </a:solidFill>
                <a:latin typeface="Calibri" panose="020F0502020204030204" pitchFamily="34" charset="0"/>
                <a:cs typeface="Calibri" panose="020F0502020204030204" pitchFamily="34" charset="0"/>
              </a:rPr>
              <a:t>neurotypical</a:t>
            </a:r>
            <a:r>
              <a:rPr lang="en-GB" sz="3000" b="1" dirty="0">
                <a:solidFill>
                  <a:srgbClr val="007635"/>
                </a:solidFill>
                <a:latin typeface="Calibri" panose="020F0502020204030204" pitchFamily="34" charset="0"/>
                <a:cs typeface="Calibri" panose="020F0502020204030204" pitchFamily="34" charset="0"/>
              </a:rPr>
              <a:t> ‘behaviour’</a:t>
            </a:r>
          </a:p>
          <a:p>
            <a:pPr marL="355600" lvl="1" indent="-355600" defTabSz="914377">
              <a:spcBef>
                <a:spcPct val="20000"/>
              </a:spcBef>
              <a:buFont typeface="Arial" pitchFamily="34" charset="0"/>
              <a:buChar char="•"/>
            </a:pPr>
            <a:r>
              <a:rPr lang="en-GB" sz="3000" dirty="0">
                <a:solidFill>
                  <a:srgbClr val="3F3F3F"/>
                </a:solidFill>
                <a:latin typeface="Calibri" panose="020F0502020204030204" pitchFamily="34" charset="0"/>
                <a:cs typeface="Calibri" panose="020F0502020204030204" pitchFamily="34" charset="0"/>
              </a:rPr>
              <a:t>Unusual </a:t>
            </a:r>
            <a:r>
              <a:rPr lang="en-GB" sz="3000" b="1" dirty="0">
                <a:solidFill>
                  <a:srgbClr val="3F3F3F"/>
                </a:solidFill>
                <a:latin typeface="Calibri" panose="020F0502020204030204" pitchFamily="34" charset="0"/>
                <a:cs typeface="Calibri" panose="020F0502020204030204" pitchFamily="34" charset="0"/>
              </a:rPr>
              <a:t>eye contact </a:t>
            </a:r>
            <a:r>
              <a:rPr lang="en-GB" sz="3000" dirty="0">
                <a:solidFill>
                  <a:srgbClr val="3F3F3F"/>
                </a:solidFill>
                <a:latin typeface="Calibri" panose="020F0502020204030204" pitchFamily="34" charset="0"/>
                <a:cs typeface="Calibri" panose="020F0502020204030204" pitchFamily="34" charset="0"/>
              </a:rPr>
              <a:t>and/or </a:t>
            </a:r>
            <a:r>
              <a:rPr lang="en-GB" sz="3000" b="1" dirty="0">
                <a:solidFill>
                  <a:srgbClr val="3F3F3F"/>
                </a:solidFill>
                <a:latin typeface="Calibri" panose="020F0502020204030204" pitchFamily="34" charset="0"/>
                <a:cs typeface="Calibri" panose="020F0502020204030204" pitchFamily="34" charset="0"/>
              </a:rPr>
              <a:t>facial expressions</a:t>
            </a:r>
          </a:p>
          <a:p>
            <a:pPr marL="355600" lvl="1" indent="-355600" defTabSz="914377">
              <a:spcBef>
                <a:spcPct val="20000"/>
              </a:spcBef>
              <a:buFont typeface="Arial" pitchFamily="34" charset="0"/>
              <a:buChar char="•"/>
            </a:pPr>
            <a:r>
              <a:rPr lang="en-GB" sz="3000" dirty="0">
                <a:solidFill>
                  <a:srgbClr val="3F3F3F"/>
                </a:solidFill>
                <a:latin typeface="Calibri" panose="020F0502020204030204" pitchFamily="34" charset="0"/>
                <a:cs typeface="Calibri" panose="020F0502020204030204" pitchFamily="34" charset="0"/>
              </a:rPr>
              <a:t>Unusual </a:t>
            </a:r>
            <a:r>
              <a:rPr lang="en-GB" sz="3000" b="1" dirty="0">
                <a:solidFill>
                  <a:srgbClr val="3F3F3F"/>
                </a:solidFill>
                <a:latin typeface="Calibri" panose="020F0502020204030204" pitchFamily="34" charset="0"/>
                <a:cs typeface="Calibri" panose="020F0502020204030204" pitchFamily="34" charset="0"/>
              </a:rPr>
              <a:t>tone of voice </a:t>
            </a:r>
            <a:r>
              <a:rPr lang="en-GB" sz="3000" dirty="0">
                <a:solidFill>
                  <a:srgbClr val="3F3F3F"/>
                </a:solidFill>
                <a:latin typeface="Calibri" panose="020F0502020204030204" pitchFamily="34" charset="0"/>
                <a:cs typeface="Calibri" panose="020F0502020204030204" pitchFamily="34" charset="0"/>
              </a:rPr>
              <a:t>or style of </a:t>
            </a:r>
            <a:r>
              <a:rPr lang="en-GB" sz="3000" b="1" dirty="0">
                <a:solidFill>
                  <a:srgbClr val="3F3F3F"/>
                </a:solidFill>
                <a:latin typeface="Calibri" panose="020F0502020204030204" pitchFamily="34" charset="0"/>
                <a:cs typeface="Calibri" panose="020F0502020204030204" pitchFamily="34" charset="0"/>
              </a:rPr>
              <a:t>expression</a:t>
            </a:r>
          </a:p>
          <a:p>
            <a:pPr marL="355600" lvl="1" indent="-355600" defTabSz="914377">
              <a:spcBef>
                <a:spcPct val="20000"/>
              </a:spcBef>
              <a:buFont typeface="Arial" pitchFamily="34" charset="0"/>
              <a:buChar char="•"/>
            </a:pPr>
            <a:r>
              <a:rPr lang="en-GB" sz="3000" dirty="0">
                <a:solidFill>
                  <a:srgbClr val="3F3F3F"/>
                </a:solidFill>
                <a:latin typeface="Calibri" panose="020F0502020204030204" pitchFamily="34" charset="0"/>
                <a:cs typeface="Calibri" panose="020F0502020204030204" pitchFamily="34" charset="0"/>
              </a:rPr>
              <a:t>Signs of </a:t>
            </a:r>
            <a:r>
              <a:rPr lang="en-GB" sz="3000" b="1" dirty="0">
                <a:solidFill>
                  <a:srgbClr val="3F3F3F"/>
                </a:solidFill>
                <a:latin typeface="Calibri" panose="020F0502020204030204" pitchFamily="34" charset="0"/>
                <a:cs typeface="Calibri" panose="020F0502020204030204" pitchFamily="34" charset="0"/>
              </a:rPr>
              <a:t>anxiety</a:t>
            </a:r>
            <a:r>
              <a:rPr lang="en-GB" sz="3000" dirty="0">
                <a:solidFill>
                  <a:srgbClr val="3F3F3F"/>
                </a:solidFill>
                <a:latin typeface="Calibri" panose="020F0502020204030204" pitchFamily="34" charset="0"/>
                <a:cs typeface="Calibri" panose="020F0502020204030204" pitchFamily="34" charset="0"/>
              </a:rPr>
              <a:t> or discomfort</a:t>
            </a:r>
          </a:p>
          <a:p>
            <a:pPr marL="355600" lvl="1" indent="-355600" defTabSz="914377">
              <a:spcBef>
                <a:spcPct val="20000"/>
              </a:spcBef>
              <a:buFont typeface="Arial" pitchFamily="34" charset="0"/>
              <a:buChar char="•"/>
            </a:pPr>
            <a:r>
              <a:rPr lang="en-GB" sz="3000" dirty="0">
                <a:solidFill>
                  <a:srgbClr val="3F3F3F"/>
                </a:solidFill>
                <a:latin typeface="Calibri" panose="020F0502020204030204" pitchFamily="34" charset="0"/>
                <a:cs typeface="Calibri" panose="020F0502020204030204" pitchFamily="34" charset="0"/>
              </a:rPr>
              <a:t>‘</a:t>
            </a:r>
            <a:r>
              <a:rPr lang="en-GB" sz="3000" b="1" dirty="0">
                <a:solidFill>
                  <a:srgbClr val="3F3F3F"/>
                </a:solidFill>
                <a:latin typeface="Calibri" panose="020F0502020204030204" pitchFamily="34" charset="0"/>
                <a:cs typeface="Calibri" panose="020F0502020204030204" pitchFamily="34" charset="0"/>
              </a:rPr>
              <a:t>Stimming</a:t>
            </a:r>
            <a:r>
              <a:rPr lang="en-GB" sz="3000" dirty="0">
                <a:solidFill>
                  <a:srgbClr val="3F3F3F"/>
                </a:solidFill>
                <a:latin typeface="Calibri" panose="020F0502020204030204" pitchFamily="34" charset="0"/>
                <a:cs typeface="Calibri" panose="020F0502020204030204" pitchFamily="34" charset="0"/>
              </a:rPr>
              <a:t>’ (‘scratching a neurological itch’)</a:t>
            </a:r>
          </a:p>
          <a:p>
            <a:pPr marL="355600" lvl="1" indent="-355600" defTabSz="914377">
              <a:spcBef>
                <a:spcPct val="20000"/>
              </a:spcBef>
              <a:buFont typeface="Arial" pitchFamily="34" charset="0"/>
              <a:buChar char="•"/>
            </a:pPr>
            <a:r>
              <a:rPr lang="en-GB" sz="3000" b="1" dirty="0">
                <a:solidFill>
                  <a:srgbClr val="3F3F3F"/>
                </a:solidFill>
                <a:latin typeface="Calibri" panose="020F0502020204030204" pitchFamily="34" charset="0"/>
                <a:cs typeface="Calibri" panose="020F0502020204030204" pitchFamily="34" charset="0"/>
              </a:rPr>
              <a:t>Sensory hypersensitivity </a:t>
            </a:r>
            <a:r>
              <a:rPr lang="en-GB" sz="3000" dirty="0">
                <a:solidFill>
                  <a:srgbClr val="3F3F3F"/>
                </a:solidFill>
                <a:latin typeface="Calibri" panose="020F0502020204030204" pitchFamily="34" charset="0"/>
                <a:cs typeface="Calibri" panose="020F0502020204030204" pitchFamily="34" charset="0"/>
              </a:rPr>
              <a:t>(can look </a:t>
            </a:r>
            <a:r>
              <a:rPr lang="en-GB" sz="3000" b="1" dirty="0">
                <a:solidFill>
                  <a:srgbClr val="3F3F3F"/>
                </a:solidFill>
                <a:latin typeface="Calibri" panose="020F0502020204030204" pitchFamily="34" charset="0"/>
                <a:cs typeface="Calibri" panose="020F0502020204030204" pitchFamily="34" charset="0"/>
              </a:rPr>
              <a:t>distracted</a:t>
            </a:r>
            <a:r>
              <a:rPr lang="en-GB" sz="3000" dirty="0">
                <a:solidFill>
                  <a:srgbClr val="3F3F3F"/>
                </a:solidFill>
                <a:latin typeface="Calibri" panose="020F0502020204030204" pitchFamily="34" charset="0"/>
                <a:cs typeface="Calibri" panose="020F0502020204030204" pitchFamily="34" charset="0"/>
              </a:rPr>
              <a:t>)</a:t>
            </a:r>
          </a:p>
          <a:p>
            <a:pPr marL="355600" lvl="1" indent="-355600" defTabSz="914377">
              <a:spcBef>
                <a:spcPct val="20000"/>
              </a:spcBef>
              <a:buFont typeface="Arial" pitchFamily="34" charset="0"/>
              <a:buChar char="•"/>
            </a:pPr>
            <a:r>
              <a:rPr lang="en-GB" sz="3000" b="1" dirty="0">
                <a:solidFill>
                  <a:srgbClr val="3F3F3F"/>
                </a:solidFill>
                <a:latin typeface="Calibri" panose="020F0502020204030204" pitchFamily="34" charset="0"/>
                <a:cs typeface="Calibri" panose="020F0502020204030204" pitchFamily="34" charset="0"/>
              </a:rPr>
              <a:t>Not responding </a:t>
            </a:r>
            <a:r>
              <a:rPr lang="en-GB" sz="3000" dirty="0">
                <a:solidFill>
                  <a:srgbClr val="3F3F3F"/>
                </a:solidFill>
                <a:latin typeface="Calibri" panose="020F0502020204030204" pitchFamily="34" charset="0"/>
                <a:cs typeface="Calibri" panose="020F0502020204030204" pitchFamily="34" charset="0"/>
              </a:rPr>
              <a:t>/ taking a long time to respond </a:t>
            </a:r>
          </a:p>
          <a:p>
            <a:pPr marL="355600" lvl="1" indent="-355600" defTabSz="914377">
              <a:spcBef>
                <a:spcPct val="20000"/>
              </a:spcBef>
              <a:buFont typeface="Arial" pitchFamily="34" charset="0"/>
              <a:buChar char="•"/>
            </a:pPr>
            <a:r>
              <a:rPr lang="en-GB" sz="3000" dirty="0">
                <a:solidFill>
                  <a:srgbClr val="3F3F3F"/>
                </a:solidFill>
                <a:latin typeface="Calibri" panose="020F0502020204030204" pitchFamily="34" charset="0"/>
                <a:cs typeface="Calibri" panose="020F0502020204030204" pitchFamily="34" charset="0"/>
              </a:rPr>
              <a:t>Speaking at length about a </a:t>
            </a:r>
            <a:r>
              <a:rPr lang="en-GB" sz="3000" b="1" dirty="0">
                <a:solidFill>
                  <a:srgbClr val="3F3F3F"/>
                </a:solidFill>
                <a:latin typeface="Calibri" panose="020F0502020204030204" pitchFamily="34" charset="0"/>
                <a:cs typeface="Calibri" panose="020F0502020204030204" pitchFamily="34" charset="0"/>
              </a:rPr>
              <a:t>topic of interest </a:t>
            </a:r>
            <a:r>
              <a:rPr lang="en-GB" sz="3000" dirty="0">
                <a:solidFill>
                  <a:srgbClr val="3F3F3F"/>
                </a:solidFill>
                <a:latin typeface="Calibri" panose="020F0502020204030204" pitchFamily="34" charset="0"/>
                <a:cs typeface="Calibri" panose="020F0502020204030204" pitchFamily="34" charset="0"/>
              </a:rPr>
              <a:t>which is of no relevance to situation</a:t>
            </a:r>
          </a:p>
          <a:p>
            <a:pPr marL="274313" lvl="0" indent="-274313" defTabSz="914377">
              <a:spcBef>
                <a:spcPct val="20000"/>
              </a:spcBef>
              <a:buFont typeface="Arial" pitchFamily="34" charset="0"/>
              <a:buChar char="•"/>
            </a:pPr>
            <a:r>
              <a:rPr lang="en-GB" sz="3000" b="1" dirty="0">
                <a:solidFill>
                  <a:srgbClr val="007635"/>
                </a:solidFill>
                <a:latin typeface="Calibri" panose="020F0502020204030204" pitchFamily="34" charset="0"/>
                <a:cs typeface="Calibri" panose="020F0502020204030204" pitchFamily="34" charset="0"/>
              </a:rPr>
              <a:t>…or none at all due to </a:t>
            </a:r>
            <a:r>
              <a:rPr lang="en-GB" sz="3000" b="1" dirty="0">
                <a:solidFill>
                  <a:srgbClr val="C00000"/>
                </a:solidFill>
                <a:latin typeface="Calibri" panose="020F0502020204030204" pitchFamily="34" charset="0"/>
                <a:cs typeface="Calibri" panose="020F0502020204030204" pitchFamily="34" charset="0"/>
              </a:rPr>
              <a:t>masking</a:t>
            </a:r>
          </a:p>
        </p:txBody>
      </p:sp>
    </p:spTree>
    <p:extLst>
      <p:ext uri="{BB962C8B-B14F-4D97-AF65-F5344CB8AC3E}">
        <p14:creationId xmlns:p14="http://schemas.microsoft.com/office/powerpoint/2010/main" val="3450092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7B129-16E9-44CD-AC18-34ED6D2BD1BB}"/>
              </a:ext>
            </a:extLst>
          </p:cNvPr>
          <p:cNvSpPr txBox="1">
            <a:spLocks noGrp="1"/>
          </p:cNvSpPr>
          <p:nvPr>
            <p:ph type="title"/>
          </p:nvPr>
        </p:nvSpPr>
        <p:spPr>
          <a:xfrm>
            <a:off x="520700" y="414497"/>
            <a:ext cx="11028363" cy="672941"/>
          </a:xfrm>
          <a:prstGeom prst="rect">
            <a:avLst/>
          </a:prstGeom>
          <a:noFill/>
        </p:spPr>
        <p:txBody>
          <a:bodyPr wrap="square" rtlCol="0">
            <a:spAutoFit/>
          </a:bodyPr>
          <a:lstStyle/>
          <a:p>
            <a:r>
              <a:rPr lang="en-US" sz="4400" b="1" dirty="0">
                <a:solidFill>
                  <a:schemeClr val="bg1"/>
                </a:solidFill>
                <a:latin typeface="Calibri" panose="020F0502020204030204" pitchFamily="34" charset="0"/>
                <a:cs typeface="Calibri" panose="020F0502020204030204" pitchFamily="34" charset="0"/>
              </a:rPr>
              <a:t>Masking / Camouflaging</a:t>
            </a:r>
            <a:endParaRPr lang="en-GB" sz="4400" b="1" dirty="0">
              <a:solidFill>
                <a:schemeClr val="bg1"/>
              </a:solidFill>
              <a:latin typeface="Calibri" panose="020F0502020204030204" pitchFamily="34" charset="0"/>
              <a:cs typeface="Calibri" panose="020F0502020204030204" pitchFamily="34" charset="0"/>
            </a:endParaRPr>
          </a:p>
        </p:txBody>
      </p:sp>
      <p:grpSp>
        <p:nvGrpSpPr>
          <p:cNvPr id="5" name="Group 4" descr="Eight boxes which describe elements of autistic masking. These are: imitating facial expressions, bottling up anxiety, suppressing stims, trying to fit in, hiding emotions, trying to focus, acting 'normal' and forcing eye contact.  And arrow links these eight boxes to four more, which describe the results of masking.  These are exhaustion, burnout, loss of identity and misdiagnosis. ">
            <a:extLst>
              <a:ext uri="{FF2B5EF4-FFF2-40B4-BE49-F238E27FC236}">
                <a16:creationId xmlns:a16="http://schemas.microsoft.com/office/drawing/2014/main" id="{1FEEF688-C1D5-4902-8D39-18DA45C82514}"/>
              </a:ext>
            </a:extLst>
          </p:cNvPr>
          <p:cNvGrpSpPr/>
          <p:nvPr/>
        </p:nvGrpSpPr>
        <p:grpSpPr>
          <a:xfrm>
            <a:off x="769546" y="1288472"/>
            <a:ext cx="10632745" cy="5260769"/>
            <a:chOff x="769546" y="966762"/>
            <a:chExt cx="10781369" cy="5582480"/>
          </a:xfrm>
        </p:grpSpPr>
        <p:grpSp>
          <p:nvGrpSpPr>
            <p:cNvPr id="6" name="Group 5">
              <a:extLst>
                <a:ext uri="{FF2B5EF4-FFF2-40B4-BE49-F238E27FC236}">
                  <a16:creationId xmlns:a16="http://schemas.microsoft.com/office/drawing/2014/main" id="{56856F61-9275-4BA1-8999-482F98FAECD4}"/>
                </a:ext>
              </a:extLst>
            </p:cNvPr>
            <p:cNvGrpSpPr/>
            <p:nvPr/>
          </p:nvGrpSpPr>
          <p:grpSpPr>
            <a:xfrm>
              <a:off x="769546" y="989979"/>
              <a:ext cx="5298744" cy="1366769"/>
              <a:chOff x="75443" y="915125"/>
              <a:chExt cx="6477284" cy="1897857"/>
            </a:xfrm>
            <a:solidFill>
              <a:schemeClr val="accent2">
                <a:lumMod val="20000"/>
                <a:lumOff val="80000"/>
              </a:schemeClr>
            </a:solidFill>
          </p:grpSpPr>
          <p:sp>
            <p:nvSpPr>
              <p:cNvPr id="20" name="Rectangle 19">
                <a:extLst>
                  <a:ext uri="{FF2B5EF4-FFF2-40B4-BE49-F238E27FC236}">
                    <a16:creationId xmlns:a16="http://schemas.microsoft.com/office/drawing/2014/main" id="{D1DA29C9-18C3-424B-8922-582078D1908C}"/>
                  </a:ext>
                </a:extLst>
              </p:cNvPr>
              <p:cNvSpPr/>
              <p:nvPr/>
            </p:nvSpPr>
            <p:spPr>
              <a:xfrm>
                <a:off x="75443" y="938619"/>
                <a:ext cx="3123939" cy="1874363"/>
              </a:xfrm>
              <a:prstGeom prst="rect">
                <a:avLst/>
              </a:prstGeom>
              <a:solidFill>
                <a:srgbClr val="FF7C80"/>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Imitating facial expressions</a:t>
                </a: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C73B66C5-8D97-44D7-9143-B311B46AFF20}"/>
                  </a:ext>
                </a:extLst>
              </p:cNvPr>
              <p:cNvSpPr txBox="1"/>
              <p:nvPr/>
            </p:nvSpPr>
            <p:spPr>
              <a:xfrm>
                <a:off x="3428788" y="915125"/>
                <a:ext cx="3123939" cy="1874364"/>
              </a:xfrm>
              <a:prstGeom prst="rect">
                <a:avLst/>
              </a:prstGeom>
              <a:solidFill>
                <a:srgbClr val="FFC000"/>
              </a:solid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Bottling up anxiety</a:t>
                </a: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id="{2942B9AD-7A51-473E-A1FE-0FCCB6779490}"/>
                </a:ext>
              </a:extLst>
            </p:cNvPr>
            <p:cNvSpPr txBox="1"/>
            <p:nvPr/>
          </p:nvSpPr>
          <p:spPr>
            <a:xfrm>
              <a:off x="6252171" y="983681"/>
              <a:ext cx="2555539" cy="1349849"/>
            </a:xfrm>
            <a:prstGeom prst="rect">
              <a:avLst/>
            </a:prstGeom>
            <a:solidFill>
              <a:srgbClr val="FFFF00"/>
            </a:solid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Suppressing stims</a:t>
              </a: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FA6200F-C36D-48D9-A293-CE6408A02F19}"/>
                </a:ext>
              </a:extLst>
            </p:cNvPr>
            <p:cNvSpPr txBox="1"/>
            <p:nvPr/>
          </p:nvSpPr>
          <p:spPr>
            <a:xfrm>
              <a:off x="8991591" y="966762"/>
              <a:ext cx="2555539" cy="1349849"/>
            </a:xfrm>
            <a:prstGeom prst="rect">
              <a:avLst/>
            </a:prstGeom>
            <a:solidFill>
              <a:srgbClr val="92D050"/>
            </a:solid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Trying to     fit in</a:t>
              </a: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A431FE51-E6F6-407B-ADDD-21D16AFA1C89}"/>
                </a:ext>
              </a:extLst>
            </p:cNvPr>
            <p:cNvSpPr txBox="1"/>
            <p:nvPr/>
          </p:nvSpPr>
          <p:spPr>
            <a:xfrm>
              <a:off x="769547" y="2542286"/>
              <a:ext cx="2555539" cy="1349849"/>
            </a:xfrm>
            <a:prstGeom prst="rect">
              <a:avLst/>
            </a:prstGeom>
            <a:solidFill>
              <a:srgbClr val="B982BC"/>
            </a:solid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Hiding emotions</a:t>
              </a: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51C276BB-15E4-4956-959B-C848D5D93960}"/>
                </a:ext>
              </a:extLst>
            </p:cNvPr>
            <p:cNvSpPr txBox="1"/>
            <p:nvPr/>
          </p:nvSpPr>
          <p:spPr>
            <a:xfrm>
              <a:off x="3512751" y="2542285"/>
              <a:ext cx="2555539" cy="1349849"/>
            </a:xfrm>
            <a:prstGeom prst="rect">
              <a:avLst/>
            </a:prstGeom>
            <a:solidFill>
              <a:srgbClr val="8E8BC7"/>
            </a:solid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Trying to focus</a:t>
              </a: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B4A9D7AF-29D8-451E-95E0-5B08269F8DFE}"/>
                </a:ext>
              </a:extLst>
            </p:cNvPr>
            <p:cNvSpPr txBox="1"/>
            <p:nvPr/>
          </p:nvSpPr>
          <p:spPr>
            <a:xfrm>
              <a:off x="6252172" y="2542285"/>
              <a:ext cx="2555539" cy="1349849"/>
            </a:xfrm>
            <a:prstGeom prst="rect">
              <a:avLst/>
            </a:prstGeom>
            <a:solidFill>
              <a:srgbClr val="00B0F0"/>
            </a:solid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Acting ‘normal’</a:t>
              </a: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CE4F7A0F-86BF-436B-B84B-80644E526983}"/>
                </a:ext>
              </a:extLst>
            </p:cNvPr>
            <p:cNvSpPr txBox="1"/>
            <p:nvPr/>
          </p:nvSpPr>
          <p:spPr>
            <a:xfrm>
              <a:off x="8991593" y="2542285"/>
              <a:ext cx="2555539" cy="1349849"/>
            </a:xfrm>
            <a:prstGeom prst="rect">
              <a:avLst/>
            </a:prstGeom>
            <a:solidFill>
              <a:schemeClr val="accent2">
                <a:lumMod val="60000"/>
                <a:lumOff val="4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Forcing eye contact</a:t>
              </a: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4" name="Group 13">
              <a:extLst>
                <a:ext uri="{FF2B5EF4-FFF2-40B4-BE49-F238E27FC236}">
                  <a16:creationId xmlns:a16="http://schemas.microsoft.com/office/drawing/2014/main" id="{158643D5-B48E-444B-8400-F0A8AB679986}"/>
                </a:ext>
              </a:extLst>
            </p:cNvPr>
            <p:cNvGrpSpPr/>
            <p:nvPr/>
          </p:nvGrpSpPr>
          <p:grpSpPr>
            <a:xfrm>
              <a:off x="769548" y="4101460"/>
              <a:ext cx="10781367" cy="2447782"/>
              <a:chOff x="769547" y="3645724"/>
              <a:chExt cx="10781367" cy="2447782"/>
            </a:xfrm>
          </p:grpSpPr>
          <p:sp>
            <p:nvSpPr>
              <p:cNvPr id="15" name="Arrow: Down 14">
                <a:extLst>
                  <a:ext uri="{FF2B5EF4-FFF2-40B4-BE49-F238E27FC236}">
                    <a16:creationId xmlns:a16="http://schemas.microsoft.com/office/drawing/2014/main" id="{590B66BA-56AE-4EFC-B7AE-259CBD25E1F0}"/>
                  </a:ext>
                </a:extLst>
              </p:cNvPr>
              <p:cNvSpPr/>
              <p:nvPr/>
            </p:nvSpPr>
            <p:spPr>
              <a:xfrm>
                <a:off x="5858584" y="3645724"/>
                <a:ext cx="474831" cy="7243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2DE83ADF-DF08-4676-8F79-E7E164D31A1C}"/>
                  </a:ext>
                </a:extLst>
              </p:cNvPr>
              <p:cNvSpPr txBox="1"/>
              <p:nvPr/>
            </p:nvSpPr>
            <p:spPr>
              <a:xfrm>
                <a:off x="769547" y="4741191"/>
                <a:ext cx="2555539" cy="1349849"/>
              </a:xfrm>
              <a:prstGeom prst="rect">
                <a:avLst/>
              </a:prstGeom>
              <a:solidFill>
                <a:schemeClr val="bg1">
                  <a:lumMod val="75000"/>
                  <a:lumOff val="25000"/>
                </a:schemeClr>
              </a:solidFill>
              <a:ln w="57150">
                <a:solidFill>
                  <a:srgbClr val="C00000"/>
                </a:solidFill>
              </a:ln>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white">
                        <a:lumMod val="85000"/>
                        <a:lumOff val="15000"/>
                      </a:prstClr>
                    </a:solidFill>
                    <a:effectLst/>
                    <a:uLnTx/>
                    <a:uFillTx/>
                    <a:latin typeface="Arial" panose="020B0604020202020204" pitchFamily="34" charset="0"/>
                    <a:ea typeface="+mn-ea"/>
                    <a:cs typeface="Arial" panose="020B0604020202020204" pitchFamily="34" charset="0"/>
                  </a:rPr>
                  <a:t>Exhaustion</a:t>
                </a:r>
                <a:endParaRPr kumimoji="0" lang="en-GB" sz="2800" b="1" i="0" u="none" strike="noStrike" kern="1200" cap="none" spc="0" normalizeH="0" baseline="0" noProof="0" dirty="0">
                  <a:ln>
                    <a:noFill/>
                  </a:ln>
                  <a:solidFill>
                    <a:prstClr val="white">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3E5234C7-F77A-400E-A706-192D94467C80}"/>
                  </a:ext>
                </a:extLst>
              </p:cNvPr>
              <p:cNvSpPr txBox="1"/>
              <p:nvPr/>
            </p:nvSpPr>
            <p:spPr>
              <a:xfrm>
                <a:off x="3512750" y="4741192"/>
                <a:ext cx="2555539" cy="1349849"/>
              </a:xfrm>
              <a:prstGeom prst="rect">
                <a:avLst/>
              </a:prstGeom>
              <a:solidFill>
                <a:schemeClr val="bg1">
                  <a:lumMod val="75000"/>
                  <a:lumOff val="25000"/>
                </a:schemeClr>
              </a:solidFill>
              <a:ln w="57150">
                <a:solidFill>
                  <a:srgbClr val="C00000"/>
                </a:solidFill>
              </a:ln>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white">
                        <a:lumMod val="85000"/>
                        <a:lumOff val="15000"/>
                      </a:prstClr>
                    </a:solidFill>
                    <a:effectLst/>
                    <a:uLnTx/>
                    <a:uFillTx/>
                    <a:latin typeface="Arial" panose="020B0604020202020204" pitchFamily="34" charset="0"/>
                    <a:ea typeface="+mn-ea"/>
                    <a:cs typeface="Arial" panose="020B0604020202020204" pitchFamily="34" charset="0"/>
                  </a:rPr>
                  <a:t>Burnout</a:t>
                </a:r>
                <a:endParaRPr kumimoji="0" lang="en-GB" sz="2800" b="1" i="0" u="none" strike="noStrike" kern="1200" cap="none" spc="0" normalizeH="0" baseline="0" noProof="0" dirty="0">
                  <a:ln>
                    <a:noFill/>
                  </a:ln>
                  <a:solidFill>
                    <a:prstClr val="white">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D413E6CB-88E3-41AF-A880-4D1AF01159F2}"/>
                  </a:ext>
                </a:extLst>
              </p:cNvPr>
              <p:cNvSpPr txBox="1"/>
              <p:nvPr/>
            </p:nvSpPr>
            <p:spPr>
              <a:xfrm>
                <a:off x="6255953" y="4743657"/>
                <a:ext cx="2555539" cy="1349849"/>
              </a:xfrm>
              <a:prstGeom prst="rect">
                <a:avLst/>
              </a:prstGeom>
              <a:solidFill>
                <a:schemeClr val="bg1">
                  <a:lumMod val="75000"/>
                  <a:lumOff val="25000"/>
                </a:schemeClr>
              </a:solidFill>
              <a:ln w="57150">
                <a:solidFill>
                  <a:srgbClr val="C00000"/>
                </a:solidFill>
              </a:ln>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white">
                        <a:lumMod val="85000"/>
                        <a:lumOff val="15000"/>
                      </a:prstClr>
                    </a:solidFill>
                    <a:effectLst/>
                    <a:uLnTx/>
                    <a:uFillTx/>
                    <a:latin typeface="Arial" panose="020B0604020202020204" pitchFamily="34" charset="0"/>
                    <a:ea typeface="+mn-ea"/>
                    <a:cs typeface="Arial" panose="020B0604020202020204" pitchFamily="34" charset="0"/>
                  </a:rPr>
                  <a:t>Loss of identity</a:t>
                </a:r>
                <a:endParaRPr kumimoji="0" lang="en-GB" sz="2800" b="1" i="0" u="none" strike="noStrike" kern="1200" cap="none" spc="0" normalizeH="0" baseline="0" noProof="0" dirty="0">
                  <a:ln>
                    <a:noFill/>
                  </a:ln>
                  <a:solidFill>
                    <a:prstClr val="white">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B122DC48-EA37-4E3E-9437-C2A9E3A0B32C}"/>
                  </a:ext>
                </a:extLst>
              </p:cNvPr>
              <p:cNvSpPr txBox="1"/>
              <p:nvPr/>
            </p:nvSpPr>
            <p:spPr>
              <a:xfrm>
                <a:off x="8995375" y="4743656"/>
                <a:ext cx="2555539" cy="1349849"/>
              </a:xfrm>
              <a:prstGeom prst="rect">
                <a:avLst/>
              </a:prstGeom>
              <a:solidFill>
                <a:schemeClr val="bg1">
                  <a:lumMod val="75000"/>
                  <a:lumOff val="25000"/>
                </a:schemeClr>
              </a:solidFill>
              <a:ln w="57150">
                <a:solidFill>
                  <a:srgbClr val="C00000"/>
                </a:solidFill>
              </a:ln>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sz="2700" b="1" i="0" u="none" strike="noStrike" kern="1200" cap="none" spc="0" normalizeH="0" baseline="0" noProof="0" dirty="0">
                    <a:ln>
                      <a:noFill/>
                    </a:ln>
                    <a:solidFill>
                      <a:prstClr val="white">
                        <a:lumMod val="85000"/>
                        <a:lumOff val="15000"/>
                      </a:prstClr>
                    </a:solidFill>
                    <a:effectLst/>
                    <a:uLnTx/>
                    <a:uFillTx/>
                    <a:latin typeface="Arial" panose="020B0604020202020204" pitchFamily="34" charset="0"/>
                    <a:ea typeface="+mn-ea"/>
                    <a:cs typeface="Arial" panose="020B0604020202020204" pitchFamily="34" charset="0"/>
                  </a:rPr>
                  <a:t>Misdiagnosis</a:t>
                </a:r>
                <a:endParaRPr kumimoji="0" lang="en-GB" sz="2700" b="1" i="0" u="none" strike="noStrike" kern="1200" cap="none" spc="0" normalizeH="0" baseline="0" noProof="0" dirty="0">
                  <a:ln>
                    <a:noFill/>
                  </a:ln>
                  <a:solidFill>
                    <a:prstClr val="white">
                      <a:lumMod val="85000"/>
                      <a:lumOff val="15000"/>
                    </a:prstClr>
                  </a:solidFill>
                  <a:effectLst/>
                  <a:uLnTx/>
                  <a:uFillTx/>
                  <a:latin typeface="Arial" panose="020B0604020202020204" pitchFamily="34" charset="0"/>
                  <a:ea typeface="+mn-ea"/>
                  <a:cs typeface="Arial" panose="020B0604020202020204" pitchFamily="34" charset="0"/>
                </a:endParaRPr>
              </a:p>
            </p:txBody>
          </p:sp>
        </p:grpSp>
      </p:grpSp>
    </p:spTree>
    <p:extLst>
      <p:ext uri="{BB962C8B-B14F-4D97-AF65-F5344CB8AC3E}">
        <p14:creationId xmlns:p14="http://schemas.microsoft.com/office/powerpoint/2010/main" val="106411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Understanding autism – a few theories</a:t>
            </a:r>
          </a:p>
        </p:txBody>
      </p:sp>
      <p:sp>
        <p:nvSpPr>
          <p:cNvPr id="2" name="TextBox 1"/>
          <p:cNvSpPr txBox="1"/>
          <p:nvPr/>
        </p:nvSpPr>
        <p:spPr>
          <a:xfrm>
            <a:off x="521207" y="1607012"/>
            <a:ext cx="11386872" cy="3207032"/>
          </a:xfrm>
          <a:prstGeom prst="rect">
            <a:avLst/>
          </a:prstGeom>
          <a:noFill/>
        </p:spPr>
        <p:txBody>
          <a:bodyPr wrap="square" rtlCol="0">
            <a:spAutoFit/>
          </a:bodyPr>
          <a:lstStyle/>
          <a:p>
            <a:pPr marL="274313" lvl="0" indent="-274313" defTabSz="914377">
              <a:spcBef>
                <a:spcPct val="20000"/>
              </a:spcBef>
              <a:buFont typeface="Arial" pitchFamily="34" charset="0"/>
              <a:buChar char="•"/>
            </a:pPr>
            <a:r>
              <a:rPr lang="en-GB" sz="4400" dirty="0">
                <a:solidFill>
                  <a:srgbClr val="3F3F3F"/>
                </a:solidFill>
                <a:latin typeface="Calibri" panose="020F0502020204030204" pitchFamily="34" charset="0"/>
                <a:cs typeface="Calibri" panose="020F0502020204030204" pitchFamily="34" charset="0"/>
              </a:rPr>
              <a:t>Neurodiversity and neurodivergence </a:t>
            </a:r>
          </a:p>
          <a:p>
            <a:pPr marL="274313" lvl="0" indent="-274313" defTabSz="914377">
              <a:spcBef>
                <a:spcPct val="20000"/>
              </a:spcBef>
              <a:buFont typeface="Arial" pitchFamily="34" charset="0"/>
              <a:buChar char="•"/>
            </a:pPr>
            <a:r>
              <a:rPr lang="en-GB" sz="4400" dirty="0">
                <a:solidFill>
                  <a:srgbClr val="3F3F3F"/>
                </a:solidFill>
                <a:latin typeface="Calibri" panose="020F0502020204030204" pitchFamily="34" charset="0"/>
                <a:cs typeface="Calibri" panose="020F0502020204030204" pitchFamily="34" charset="0"/>
              </a:rPr>
              <a:t>Autism as a neurotype</a:t>
            </a:r>
          </a:p>
          <a:p>
            <a:pPr marL="274313" lvl="0" indent="-274313" defTabSz="914377">
              <a:spcBef>
                <a:spcPct val="20000"/>
              </a:spcBef>
              <a:buFont typeface="Arial" pitchFamily="34" charset="0"/>
              <a:buChar char="•"/>
            </a:pPr>
            <a:r>
              <a:rPr lang="en-GB" sz="4400" dirty="0">
                <a:solidFill>
                  <a:srgbClr val="3F3F3F"/>
                </a:solidFill>
                <a:latin typeface="Calibri" panose="020F0502020204030204" pitchFamily="34" charset="0"/>
                <a:cs typeface="Calibri" panose="020F0502020204030204" pitchFamily="34" charset="0"/>
              </a:rPr>
              <a:t>Double empathy problem</a:t>
            </a:r>
          </a:p>
          <a:p>
            <a:pPr marL="274313" lvl="0" indent="-274313" defTabSz="914377">
              <a:spcBef>
                <a:spcPct val="20000"/>
              </a:spcBef>
              <a:buFont typeface="Arial" pitchFamily="34" charset="0"/>
              <a:buChar char="•"/>
            </a:pPr>
            <a:r>
              <a:rPr lang="en-GB" sz="4400" dirty="0">
                <a:solidFill>
                  <a:srgbClr val="3F3F3F"/>
                </a:solidFill>
                <a:latin typeface="Calibri" panose="020F0502020204030204" pitchFamily="34" charset="0"/>
                <a:cs typeface="Calibri" panose="020F0502020204030204" pitchFamily="34" charset="0"/>
              </a:rPr>
              <a:t>Monotropism</a:t>
            </a:r>
          </a:p>
        </p:txBody>
      </p:sp>
    </p:spTree>
    <p:extLst>
      <p:ext uri="{BB962C8B-B14F-4D97-AF65-F5344CB8AC3E}">
        <p14:creationId xmlns:p14="http://schemas.microsoft.com/office/powerpoint/2010/main" val="1892696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Neurodiversity and Neurodivergence</a:t>
            </a:r>
          </a:p>
        </p:txBody>
      </p:sp>
      <p:sp>
        <p:nvSpPr>
          <p:cNvPr id="2" name="TextBox 1"/>
          <p:cNvSpPr txBox="1"/>
          <p:nvPr/>
        </p:nvSpPr>
        <p:spPr>
          <a:xfrm>
            <a:off x="521207" y="1319320"/>
            <a:ext cx="11386872" cy="2850011"/>
          </a:xfrm>
          <a:prstGeom prst="rect">
            <a:avLst/>
          </a:prstGeom>
          <a:noFill/>
        </p:spPr>
        <p:txBody>
          <a:bodyPr wrap="square" rtlCol="0">
            <a:spAutoFit/>
          </a:bodyPr>
          <a:lstStyle/>
          <a:p>
            <a:pPr marL="274313" lvl="0" indent="-274313" defTabSz="914377">
              <a:spcBef>
                <a:spcPct val="20000"/>
              </a:spcBef>
              <a:buFont typeface="Arial" pitchFamily="34" charset="0"/>
              <a:buChar char="•"/>
            </a:pPr>
            <a:r>
              <a:rPr lang="en-US" sz="3200" dirty="0">
                <a:solidFill>
                  <a:srgbClr val="3F3F3F"/>
                </a:solidFill>
                <a:latin typeface="Calibri" panose="020F0502020204030204" pitchFamily="34" charset="0"/>
                <a:cs typeface="Calibri" panose="020F0502020204030204" pitchFamily="34" charset="0"/>
              </a:rPr>
              <a:t>Neurodiversity recognises that no two human brains are alike</a:t>
            </a:r>
          </a:p>
          <a:p>
            <a:pPr marL="274313" lvl="0" indent="-274313" defTabSz="914377">
              <a:spcBef>
                <a:spcPct val="20000"/>
              </a:spcBef>
              <a:buFont typeface="Arial" pitchFamily="34" charset="0"/>
              <a:buChar char="•"/>
            </a:pPr>
            <a:r>
              <a:rPr lang="en-US" sz="3200" dirty="0">
                <a:solidFill>
                  <a:srgbClr val="3F3F3F"/>
                </a:solidFill>
                <a:latin typeface="Calibri" panose="020F0502020204030204" pitchFamily="34" charset="0"/>
                <a:cs typeface="Calibri" panose="020F0502020204030204" pitchFamily="34" charset="0"/>
              </a:rPr>
              <a:t>Subset of biodiversity: critical to stability, sustainability, adaptability</a:t>
            </a:r>
          </a:p>
          <a:p>
            <a:pPr marL="274313" lvl="0" indent="-274313" defTabSz="914377">
              <a:spcBef>
                <a:spcPct val="20000"/>
              </a:spcBef>
              <a:buFont typeface="Arial" pitchFamily="34" charset="0"/>
              <a:buChar char="•"/>
            </a:pPr>
            <a:r>
              <a:rPr lang="en-US" sz="3200" dirty="0">
                <a:solidFill>
                  <a:srgbClr val="3F3F3F"/>
                </a:solidFill>
                <a:latin typeface="Calibri" panose="020F0502020204030204" pitchFamily="34" charset="0"/>
                <a:cs typeface="Calibri" panose="020F0502020204030204" pitchFamily="34" charset="0"/>
              </a:rPr>
              <a:t>Neurodiversity is a fact, but also a paradigm for social change</a:t>
            </a:r>
          </a:p>
          <a:p>
            <a:pPr marL="274313" lvl="0" indent="-274313" defTabSz="914377">
              <a:spcBef>
                <a:spcPct val="20000"/>
              </a:spcBef>
              <a:buFont typeface="Arial" pitchFamily="34" charset="0"/>
              <a:buChar char="•"/>
            </a:pPr>
            <a:r>
              <a:rPr lang="en-US" sz="3200" dirty="0">
                <a:solidFill>
                  <a:srgbClr val="3F3F3F"/>
                </a:solidFill>
                <a:latin typeface="Calibri" panose="020F0502020204030204" pitchFamily="34" charset="0"/>
                <a:cs typeface="Calibri" panose="020F0502020204030204" pitchFamily="34" charset="0"/>
              </a:rPr>
              <a:t>Humanity is </a:t>
            </a:r>
            <a:r>
              <a:rPr lang="en-US" sz="3200" b="1" dirty="0">
                <a:solidFill>
                  <a:srgbClr val="3F3F3F"/>
                </a:solidFill>
                <a:latin typeface="Calibri" panose="020F0502020204030204" pitchFamily="34" charset="0"/>
                <a:cs typeface="Calibri" panose="020F0502020204030204" pitchFamily="34" charset="0"/>
              </a:rPr>
              <a:t>neurodiverse</a:t>
            </a:r>
            <a:r>
              <a:rPr lang="en-US" sz="3200" dirty="0">
                <a:solidFill>
                  <a:srgbClr val="3F3F3F"/>
                </a:solidFill>
                <a:latin typeface="Calibri" panose="020F0502020204030204" pitchFamily="34" charset="0"/>
                <a:cs typeface="Calibri" panose="020F0502020204030204" pitchFamily="34" charset="0"/>
              </a:rPr>
              <a:t> but individuals may be </a:t>
            </a:r>
            <a:r>
              <a:rPr lang="en-US" sz="3200" b="1" dirty="0">
                <a:solidFill>
                  <a:srgbClr val="3F3F3F"/>
                </a:solidFill>
                <a:latin typeface="Calibri" panose="020F0502020204030204" pitchFamily="34" charset="0"/>
                <a:cs typeface="Calibri" panose="020F0502020204030204" pitchFamily="34" charset="0"/>
              </a:rPr>
              <a:t>neurodivergent</a:t>
            </a:r>
            <a:endParaRPr lang="en-GB" sz="3200" dirty="0">
              <a:solidFill>
                <a:srgbClr val="3F3F3F"/>
              </a:solidFill>
              <a:latin typeface="Calibri" panose="020F0502020204030204" pitchFamily="34" charset="0"/>
              <a:cs typeface="Calibri" panose="020F0502020204030204" pitchFamily="34" charset="0"/>
            </a:endParaRPr>
          </a:p>
        </p:txBody>
      </p:sp>
      <p:pic>
        <p:nvPicPr>
          <p:cNvPr id="1026" name="Picture 2" descr="Many traits follow a ‘bell curve’ or ‘normal distribution’, with most people clustered around a central point.">
            <a:extLst>
              <a:ext uri="{FF2B5EF4-FFF2-40B4-BE49-F238E27FC236}">
                <a16:creationId xmlns:a16="http://schemas.microsoft.com/office/drawing/2014/main" id="{44302803-E555-4FA0-A2D9-3E14E348B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755" y="4169331"/>
            <a:ext cx="7035128" cy="25438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659AF8-3A8C-420B-8536-4DBECA172FD8}"/>
              </a:ext>
            </a:extLst>
          </p:cNvPr>
          <p:cNvSpPr txBox="1"/>
          <p:nvPr/>
        </p:nvSpPr>
        <p:spPr>
          <a:xfrm>
            <a:off x="9764954" y="6409944"/>
            <a:ext cx="2143125" cy="371475"/>
          </a:xfrm>
          <a:prstGeom prst="rect">
            <a:avLst/>
          </a:prstGeom>
          <a:noFill/>
        </p:spPr>
        <p:txBody>
          <a:bodyPr wrap="square" rtlCol="0">
            <a:spAutoFit/>
          </a:bodyPr>
          <a:lstStyle/>
          <a:p>
            <a:r>
              <a:rPr lang="en-GB">
                <a:solidFill>
                  <a:schemeClr val="bg1"/>
                </a:solidFill>
              </a:rPr>
              <a:t>http://oolong.co.uk</a:t>
            </a:r>
            <a:endParaRPr lang="en-GB" dirty="0">
              <a:solidFill>
                <a:schemeClr val="bg1"/>
              </a:solidFill>
            </a:endParaRPr>
          </a:p>
        </p:txBody>
      </p:sp>
    </p:spTree>
    <p:extLst>
      <p:ext uri="{BB962C8B-B14F-4D97-AF65-F5344CB8AC3E}">
        <p14:creationId xmlns:p14="http://schemas.microsoft.com/office/powerpoint/2010/main" val="4016266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Autism as a neurotype</a:t>
            </a:r>
          </a:p>
        </p:txBody>
      </p:sp>
      <p:sp>
        <p:nvSpPr>
          <p:cNvPr id="2" name="TextBox 1"/>
          <p:cNvSpPr txBox="1"/>
          <p:nvPr/>
        </p:nvSpPr>
        <p:spPr>
          <a:xfrm>
            <a:off x="521207" y="1319320"/>
            <a:ext cx="11386872" cy="4524315"/>
          </a:xfrm>
          <a:prstGeom prst="rect">
            <a:avLst/>
          </a:prstGeom>
          <a:noFill/>
        </p:spPr>
        <p:txBody>
          <a:bodyPr wrap="square" rtlCol="0">
            <a:spAutoFit/>
          </a:bodyPr>
          <a:lstStyle/>
          <a:p>
            <a:pPr marL="274313" lvl="0" indent="-274313" defTabSz="914377">
              <a:spcBef>
                <a:spcPct val="20000"/>
              </a:spcBef>
              <a:buFont typeface="Arial" pitchFamily="34" charset="0"/>
              <a:buChar char="•"/>
            </a:pPr>
            <a:r>
              <a:rPr lang="en-US" sz="3200" dirty="0">
                <a:solidFill>
                  <a:srgbClr val="3F3F3F"/>
                </a:solidFill>
                <a:latin typeface="Calibri" panose="020F0502020204030204" pitchFamily="34" charset="0"/>
                <a:cs typeface="Calibri" panose="020F0502020204030204" pitchFamily="34" charset="0"/>
              </a:rPr>
              <a:t>There are multiple neurotypes because of neurodiversity</a:t>
            </a:r>
          </a:p>
          <a:p>
            <a:pPr marL="274313" lvl="0" indent="-274313" defTabSz="914377">
              <a:spcBef>
                <a:spcPct val="20000"/>
              </a:spcBef>
              <a:buFont typeface="Arial" pitchFamily="34" charset="0"/>
              <a:buChar char="•"/>
            </a:pPr>
            <a:r>
              <a:rPr lang="en-US" sz="3200" dirty="0">
                <a:solidFill>
                  <a:srgbClr val="3F3F3F"/>
                </a:solidFill>
                <a:latin typeface="Calibri" panose="020F0502020204030204" pitchFamily="34" charset="0"/>
                <a:cs typeface="Calibri" panose="020F0502020204030204" pitchFamily="34" charset="0"/>
              </a:rPr>
              <a:t>There is a Predominant Neurotype (PNT) to which most people conform (neurotypicality)</a:t>
            </a:r>
          </a:p>
          <a:p>
            <a:pPr marL="274313" lvl="0" indent="-274313" defTabSz="914377">
              <a:spcBef>
                <a:spcPct val="20000"/>
              </a:spcBef>
              <a:buFont typeface="Arial" pitchFamily="34" charset="0"/>
              <a:buChar char="•"/>
            </a:pPr>
            <a:r>
              <a:rPr lang="en-US" sz="3200" dirty="0">
                <a:solidFill>
                  <a:srgbClr val="3F3F3F"/>
                </a:solidFill>
                <a:latin typeface="Calibri" panose="020F0502020204030204" pitchFamily="34" charset="0"/>
                <a:cs typeface="Calibri" panose="020F0502020204030204" pitchFamily="34" charset="0"/>
              </a:rPr>
              <a:t>Those whose neurotype does not conform to the PNT are neurodivergent.  </a:t>
            </a:r>
          </a:p>
          <a:p>
            <a:pPr marL="274313" lvl="0" indent="-274313" defTabSz="914377">
              <a:spcBef>
                <a:spcPct val="20000"/>
              </a:spcBef>
              <a:buFont typeface="Arial" pitchFamily="34" charset="0"/>
              <a:buChar char="•"/>
            </a:pPr>
            <a:r>
              <a:rPr lang="en-US" sz="3200" dirty="0">
                <a:solidFill>
                  <a:srgbClr val="3F3F3F"/>
                </a:solidFill>
                <a:latin typeface="Calibri" panose="020F0502020204030204" pitchFamily="34" charset="0"/>
                <a:cs typeface="Calibri" panose="020F0502020204030204" pitchFamily="34" charset="0"/>
              </a:rPr>
              <a:t>Groups who share the same divergence may be a neuro-minority.</a:t>
            </a:r>
          </a:p>
          <a:p>
            <a:pPr lvl="0" defTabSz="914377">
              <a:spcBef>
                <a:spcPct val="20000"/>
              </a:spcBef>
            </a:pPr>
            <a:endParaRPr lang="en-US" sz="3200" dirty="0">
              <a:solidFill>
                <a:srgbClr val="00823B"/>
              </a:solidFill>
              <a:latin typeface="Calibri" panose="020F0502020204030204" pitchFamily="34" charset="0"/>
              <a:cs typeface="Calibri" panose="020F0502020204030204" pitchFamily="34" charset="0"/>
            </a:endParaRPr>
          </a:p>
          <a:p>
            <a:pPr marL="274313" lvl="0" indent="-274313" defTabSz="914377">
              <a:spcBef>
                <a:spcPct val="20000"/>
              </a:spcBef>
              <a:buFont typeface="Arial" pitchFamily="34" charset="0"/>
              <a:buChar char="•"/>
            </a:pPr>
            <a:endParaRPr lang="en-GB" sz="3200" dirty="0">
              <a:solidFill>
                <a:srgbClr val="3F3F3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2666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Neurodivergence and neurominorities</a:t>
            </a:r>
          </a:p>
        </p:txBody>
      </p:sp>
      <p:graphicFrame>
        <p:nvGraphicFramePr>
          <p:cNvPr id="6" name="Diagram 5" descr="A Venn diagram which shows those conditions traditionally included within the term neurodivergence. These are autism, dyspraxia, dyslexia, dyscalculia, ADHD and Tourette Syndrome">
            <a:extLst>
              <a:ext uri="{FF2B5EF4-FFF2-40B4-BE49-F238E27FC236}">
                <a16:creationId xmlns:a16="http://schemas.microsoft.com/office/drawing/2014/main" id="{2E328064-9F35-4A34-B35C-FECBEB7980ED}"/>
              </a:ext>
            </a:extLst>
          </p:cNvPr>
          <p:cNvGraphicFramePr/>
          <p:nvPr/>
        </p:nvGraphicFramePr>
        <p:xfrm>
          <a:off x="676656" y="1316182"/>
          <a:ext cx="10753725" cy="5465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3172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Double empathy problem</a:t>
            </a:r>
          </a:p>
        </p:txBody>
      </p:sp>
      <p:grpSp>
        <p:nvGrpSpPr>
          <p:cNvPr id="25" name="Group 24" descr="There are 3 images.  In each image an arrow is linking two brains.  In the first image, two neurotypical brains are linked.  In the second image two autistic brains are linked.  In the third image a neurotypical and autistic brain are linked.  The first two images have green thumbs up logos.  The last image has a red thumbs down logo. ">
            <a:extLst>
              <a:ext uri="{FF2B5EF4-FFF2-40B4-BE49-F238E27FC236}">
                <a16:creationId xmlns:a16="http://schemas.microsoft.com/office/drawing/2014/main" id="{49925721-BA93-43B3-9CFF-7F4FF6A49887}"/>
              </a:ext>
            </a:extLst>
          </p:cNvPr>
          <p:cNvGrpSpPr/>
          <p:nvPr/>
        </p:nvGrpSpPr>
        <p:grpSpPr>
          <a:xfrm>
            <a:off x="615531" y="1508368"/>
            <a:ext cx="6635091" cy="4901576"/>
            <a:chOff x="1209298" y="1535400"/>
            <a:chExt cx="6635091" cy="4901576"/>
          </a:xfrm>
        </p:grpSpPr>
        <p:grpSp>
          <p:nvGrpSpPr>
            <p:cNvPr id="7" name="Group 6">
              <a:extLst>
                <a:ext uri="{FF2B5EF4-FFF2-40B4-BE49-F238E27FC236}">
                  <a16:creationId xmlns:a16="http://schemas.microsoft.com/office/drawing/2014/main" id="{2F3DB1E6-E60D-4A5C-9632-FF9A7946D8DB}"/>
                </a:ext>
              </a:extLst>
            </p:cNvPr>
            <p:cNvGrpSpPr/>
            <p:nvPr/>
          </p:nvGrpSpPr>
          <p:grpSpPr>
            <a:xfrm>
              <a:off x="1209300" y="1997065"/>
              <a:ext cx="6635087" cy="914400"/>
              <a:chOff x="1316182" y="2021775"/>
              <a:chExt cx="6635087" cy="914400"/>
            </a:xfrm>
          </p:grpSpPr>
          <p:pic>
            <p:nvPicPr>
              <p:cNvPr id="4" name="Graphic 3" descr="Brain with solid fill">
                <a:extLst>
                  <a:ext uri="{FF2B5EF4-FFF2-40B4-BE49-F238E27FC236}">
                    <a16:creationId xmlns:a16="http://schemas.microsoft.com/office/drawing/2014/main" id="{C8F11D50-167C-4858-A3E9-85E0ED047F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16182" y="2021775"/>
                <a:ext cx="914400" cy="914400"/>
              </a:xfrm>
              <a:prstGeom prst="rect">
                <a:avLst/>
              </a:prstGeom>
            </p:spPr>
          </p:pic>
          <p:pic>
            <p:nvPicPr>
              <p:cNvPr id="6" name="Graphic 5" descr="Brain with solid fill">
                <a:extLst>
                  <a:ext uri="{FF2B5EF4-FFF2-40B4-BE49-F238E27FC236}">
                    <a16:creationId xmlns:a16="http://schemas.microsoft.com/office/drawing/2014/main" id="{A417979F-A56F-4879-9284-96C62CB2C5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36869" y="2021775"/>
                <a:ext cx="914400" cy="914400"/>
              </a:xfrm>
              <a:prstGeom prst="rect">
                <a:avLst/>
              </a:prstGeom>
            </p:spPr>
          </p:pic>
          <p:sp>
            <p:nvSpPr>
              <p:cNvPr id="5" name="Arrow: Left-Right 4">
                <a:extLst>
                  <a:ext uri="{FF2B5EF4-FFF2-40B4-BE49-F238E27FC236}">
                    <a16:creationId xmlns:a16="http://schemas.microsoft.com/office/drawing/2014/main" id="{BA74A8CB-3B55-4E5D-9961-BA77AA2C26A4}"/>
                  </a:ext>
                </a:extLst>
              </p:cNvPr>
              <p:cNvSpPr/>
              <p:nvPr/>
            </p:nvSpPr>
            <p:spPr>
              <a:xfrm>
                <a:off x="2230581" y="2312743"/>
                <a:ext cx="4806287" cy="216701"/>
              </a:xfrm>
              <a:prstGeom prst="lef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grpSp>
          <p:nvGrpSpPr>
            <p:cNvPr id="9" name="Group 8">
              <a:extLst>
                <a:ext uri="{FF2B5EF4-FFF2-40B4-BE49-F238E27FC236}">
                  <a16:creationId xmlns:a16="http://schemas.microsoft.com/office/drawing/2014/main" id="{DFF65101-9B84-477B-A6C6-03BB227DC56E}"/>
                </a:ext>
              </a:extLst>
            </p:cNvPr>
            <p:cNvGrpSpPr/>
            <p:nvPr/>
          </p:nvGrpSpPr>
          <p:grpSpPr>
            <a:xfrm>
              <a:off x="1209298" y="3752194"/>
              <a:ext cx="6635087" cy="914400"/>
              <a:chOff x="1316182" y="2021775"/>
              <a:chExt cx="6635087" cy="914400"/>
            </a:xfrm>
          </p:grpSpPr>
          <p:pic>
            <p:nvPicPr>
              <p:cNvPr id="10" name="Graphic 9" descr="Brain with solid fill">
                <a:extLst>
                  <a:ext uri="{FF2B5EF4-FFF2-40B4-BE49-F238E27FC236}">
                    <a16:creationId xmlns:a16="http://schemas.microsoft.com/office/drawing/2014/main" id="{34311088-AC3C-4D5A-9AF0-166F007076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6182" y="2021775"/>
                <a:ext cx="914400" cy="914400"/>
              </a:xfrm>
              <a:prstGeom prst="rect">
                <a:avLst/>
              </a:prstGeom>
            </p:spPr>
          </p:pic>
          <p:pic>
            <p:nvPicPr>
              <p:cNvPr id="11" name="Graphic 10" descr="Brain with solid fill">
                <a:extLst>
                  <a:ext uri="{FF2B5EF4-FFF2-40B4-BE49-F238E27FC236}">
                    <a16:creationId xmlns:a16="http://schemas.microsoft.com/office/drawing/2014/main" id="{ED9E72FC-FD58-4817-A410-A2C3486D61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36869" y="2021775"/>
                <a:ext cx="914400" cy="914400"/>
              </a:xfrm>
              <a:prstGeom prst="rect">
                <a:avLst/>
              </a:prstGeom>
            </p:spPr>
          </p:pic>
          <p:sp>
            <p:nvSpPr>
              <p:cNvPr id="12" name="Arrow: Left-Right 11">
                <a:extLst>
                  <a:ext uri="{FF2B5EF4-FFF2-40B4-BE49-F238E27FC236}">
                    <a16:creationId xmlns:a16="http://schemas.microsoft.com/office/drawing/2014/main" id="{773BE9E2-D375-4981-8C28-382BF84C1146}"/>
                  </a:ext>
                </a:extLst>
              </p:cNvPr>
              <p:cNvSpPr/>
              <p:nvPr/>
            </p:nvSpPr>
            <p:spPr>
              <a:xfrm>
                <a:off x="2230581" y="2312743"/>
                <a:ext cx="4806287" cy="216701"/>
              </a:xfrm>
              <a:prstGeom prst="lef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grpSp>
          <p:nvGrpSpPr>
            <p:cNvPr id="13" name="Group 12">
              <a:extLst>
                <a:ext uri="{FF2B5EF4-FFF2-40B4-BE49-F238E27FC236}">
                  <a16:creationId xmlns:a16="http://schemas.microsoft.com/office/drawing/2014/main" id="{7A025BA3-1E32-48D1-8CAF-BE22ED694377}"/>
                </a:ext>
              </a:extLst>
            </p:cNvPr>
            <p:cNvGrpSpPr/>
            <p:nvPr/>
          </p:nvGrpSpPr>
          <p:grpSpPr>
            <a:xfrm>
              <a:off x="1209302" y="5495544"/>
              <a:ext cx="6635087" cy="914400"/>
              <a:chOff x="1316182" y="2021775"/>
              <a:chExt cx="6635087" cy="914400"/>
            </a:xfrm>
          </p:grpSpPr>
          <p:pic>
            <p:nvPicPr>
              <p:cNvPr id="14" name="Graphic 13" descr="Brain with solid fill">
                <a:extLst>
                  <a:ext uri="{FF2B5EF4-FFF2-40B4-BE49-F238E27FC236}">
                    <a16:creationId xmlns:a16="http://schemas.microsoft.com/office/drawing/2014/main" id="{716431FF-7AF1-4775-A14D-6A39AED0A6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16182" y="2021775"/>
                <a:ext cx="914400" cy="914400"/>
              </a:xfrm>
              <a:prstGeom prst="rect">
                <a:avLst/>
              </a:prstGeom>
            </p:spPr>
          </p:pic>
          <p:pic>
            <p:nvPicPr>
              <p:cNvPr id="15" name="Graphic 14" descr="Brain with solid fill">
                <a:extLst>
                  <a:ext uri="{FF2B5EF4-FFF2-40B4-BE49-F238E27FC236}">
                    <a16:creationId xmlns:a16="http://schemas.microsoft.com/office/drawing/2014/main" id="{7CEE3BFB-7DE6-44D9-9E46-AD2D46CF35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36869" y="2021775"/>
                <a:ext cx="914400" cy="914400"/>
              </a:xfrm>
              <a:prstGeom prst="rect">
                <a:avLst/>
              </a:prstGeom>
            </p:spPr>
          </p:pic>
          <p:sp>
            <p:nvSpPr>
              <p:cNvPr id="16" name="Arrow: Left-Right 15">
                <a:extLst>
                  <a:ext uri="{FF2B5EF4-FFF2-40B4-BE49-F238E27FC236}">
                    <a16:creationId xmlns:a16="http://schemas.microsoft.com/office/drawing/2014/main" id="{3FCEEEA4-B31F-46EF-9F12-D003C860F710}"/>
                  </a:ext>
                </a:extLst>
              </p:cNvPr>
              <p:cNvSpPr/>
              <p:nvPr/>
            </p:nvSpPr>
            <p:spPr>
              <a:xfrm>
                <a:off x="2230581" y="2312743"/>
                <a:ext cx="4806287" cy="216701"/>
              </a:xfrm>
              <a:prstGeom prst="lef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sp>
          <p:nvSpPr>
            <p:cNvPr id="17" name="TextBox 16">
              <a:extLst>
                <a:ext uri="{FF2B5EF4-FFF2-40B4-BE49-F238E27FC236}">
                  <a16:creationId xmlns:a16="http://schemas.microsoft.com/office/drawing/2014/main" id="{975FDCD1-C36C-4D0A-82F5-62141130C28E}"/>
                </a:ext>
              </a:extLst>
            </p:cNvPr>
            <p:cNvSpPr txBox="1"/>
            <p:nvPr/>
          </p:nvSpPr>
          <p:spPr>
            <a:xfrm>
              <a:off x="2601058" y="1535400"/>
              <a:ext cx="38515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Neurotypical + neurotypical</a:t>
              </a:r>
              <a:endParaRPr kumimoji="0" lang="en-GB"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8" name="TextBox 17">
              <a:extLst>
                <a:ext uri="{FF2B5EF4-FFF2-40B4-BE49-F238E27FC236}">
                  <a16:creationId xmlns:a16="http://schemas.microsoft.com/office/drawing/2014/main" id="{7FD77515-B6F8-4BCC-A259-07B607F544D6}"/>
                </a:ext>
              </a:extLst>
            </p:cNvPr>
            <p:cNvSpPr txBox="1"/>
            <p:nvPr/>
          </p:nvSpPr>
          <p:spPr>
            <a:xfrm>
              <a:off x="3185110" y="3307641"/>
              <a:ext cx="268346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Autistic + autistic</a:t>
              </a:r>
              <a:endParaRPr kumimoji="0" lang="en-GB"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9" name="TextBox 18">
              <a:extLst>
                <a:ext uri="{FF2B5EF4-FFF2-40B4-BE49-F238E27FC236}">
                  <a16:creationId xmlns:a16="http://schemas.microsoft.com/office/drawing/2014/main" id="{B901C073-D21B-4837-AE86-54676E033952}"/>
                </a:ext>
              </a:extLst>
            </p:cNvPr>
            <p:cNvSpPr txBox="1"/>
            <p:nvPr/>
          </p:nvSpPr>
          <p:spPr>
            <a:xfrm>
              <a:off x="2893174" y="4975922"/>
              <a:ext cx="326733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Neurotypical + autistic</a:t>
              </a:r>
              <a:endParaRPr kumimoji="0" lang="en-GB"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1" name="Graphic 20" descr="Thumbs up sign with solid fill">
              <a:extLst>
                <a:ext uri="{FF2B5EF4-FFF2-40B4-BE49-F238E27FC236}">
                  <a16:creationId xmlns:a16="http://schemas.microsoft.com/office/drawing/2014/main" id="{91760FDB-180C-4A9C-BBD8-053AA3F3CD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69643" y="1878887"/>
              <a:ext cx="914400" cy="914400"/>
            </a:xfrm>
            <a:prstGeom prst="rect">
              <a:avLst/>
            </a:prstGeom>
          </p:spPr>
        </p:pic>
        <p:pic>
          <p:nvPicPr>
            <p:cNvPr id="22" name="Graphic 21" descr="Thumbs up sign with solid fill">
              <a:extLst>
                <a:ext uri="{FF2B5EF4-FFF2-40B4-BE49-F238E27FC236}">
                  <a16:creationId xmlns:a16="http://schemas.microsoft.com/office/drawing/2014/main" id="{FB7FAD32-B465-4A60-8A0C-039A85723C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69643" y="3603074"/>
              <a:ext cx="914400" cy="914400"/>
            </a:xfrm>
            <a:prstGeom prst="rect">
              <a:avLst/>
            </a:prstGeom>
          </p:spPr>
        </p:pic>
        <p:pic>
          <p:nvPicPr>
            <p:cNvPr id="24" name="Graphic 23" descr="Thumbs Down with solid fill">
              <a:extLst>
                <a:ext uri="{FF2B5EF4-FFF2-40B4-BE49-F238E27FC236}">
                  <a16:creationId xmlns:a16="http://schemas.microsoft.com/office/drawing/2014/main" id="{815D1E83-3EA1-4024-B6E5-08EA7A56F2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75401" y="5522576"/>
              <a:ext cx="914400" cy="914400"/>
            </a:xfrm>
            <a:prstGeom prst="rect">
              <a:avLst/>
            </a:prstGeom>
          </p:spPr>
        </p:pic>
      </p:grpSp>
      <p:sp>
        <p:nvSpPr>
          <p:cNvPr id="2" name="TextBox 1" descr="Empathy is a two-way street: mutual incomprehension due to differing perspectives and experiences impeding successful communication and understanding. &#10;">
            <a:extLst>
              <a:ext uri="{FF2B5EF4-FFF2-40B4-BE49-F238E27FC236}">
                <a16:creationId xmlns:a16="http://schemas.microsoft.com/office/drawing/2014/main" id="{60226AA8-B4C3-4199-BE32-43849C954233}"/>
              </a:ext>
            </a:extLst>
          </p:cNvPr>
          <p:cNvSpPr txBox="1"/>
          <p:nvPr/>
        </p:nvSpPr>
        <p:spPr>
          <a:xfrm>
            <a:off x="7727983" y="1566474"/>
            <a:ext cx="4094480" cy="5016758"/>
          </a:xfrm>
          <a:prstGeom prst="rect">
            <a:avLst/>
          </a:prstGeom>
          <a:noFill/>
          <a:ln w="15875">
            <a:solidFill>
              <a:schemeClr val="accent1">
                <a:shade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Mutual incomprehension due to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differing perspectives and experiences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impeding successful communication and understanding.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Empathy is a two-way street.</a:t>
            </a:r>
            <a:endParaRPr kumimoji="0" lang="en-GB"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54945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err="1">
                <a:latin typeface="Calibri" panose="020F0502020204030204" pitchFamily="34" charset="0"/>
                <a:cs typeface="Calibri" panose="020F0502020204030204" pitchFamily="34" charset="0"/>
              </a:rPr>
              <a:t>Monotropism</a:t>
            </a:r>
            <a:endParaRPr lang="en-US" sz="4400" b="1" dirty="0">
              <a:latin typeface="Calibri" panose="020F0502020204030204" pitchFamily="34" charset="0"/>
              <a:cs typeface="Calibri" panose="020F0502020204030204" pitchFamily="34" charset="0"/>
            </a:endParaRPr>
          </a:p>
        </p:txBody>
      </p:sp>
      <p:sp>
        <p:nvSpPr>
          <p:cNvPr id="2" name="TextBox 1"/>
          <p:cNvSpPr txBox="1"/>
          <p:nvPr/>
        </p:nvSpPr>
        <p:spPr>
          <a:xfrm>
            <a:off x="521207" y="1271819"/>
            <a:ext cx="11386872" cy="5706177"/>
          </a:xfrm>
          <a:prstGeom prst="rect">
            <a:avLst/>
          </a:prstGeom>
          <a:noFill/>
        </p:spPr>
        <p:txBody>
          <a:bodyPr wrap="square" rtlCol="0">
            <a:spAutoFit/>
          </a:bodyPr>
          <a:lstStyle/>
          <a:p>
            <a:pPr marL="274313" lvl="0" indent="-274313" defTabSz="914377">
              <a:spcBef>
                <a:spcPct val="20000"/>
              </a:spcBef>
              <a:buFont typeface="Arial" pitchFamily="34" charset="0"/>
              <a:buChar char="•"/>
            </a:pPr>
            <a:r>
              <a:rPr lang="en-US" sz="3200" dirty="0">
                <a:solidFill>
                  <a:srgbClr val="3F3F3F"/>
                </a:solidFill>
                <a:latin typeface="Calibri" panose="020F0502020204030204" pitchFamily="34" charset="0"/>
                <a:cs typeface="Calibri" panose="020F0502020204030204" pitchFamily="34" charset="0"/>
              </a:rPr>
              <a:t>Attention is </a:t>
            </a:r>
            <a:r>
              <a:rPr lang="en-US" sz="3200" b="1" dirty="0">
                <a:solidFill>
                  <a:srgbClr val="3F3F3F"/>
                </a:solidFill>
                <a:latin typeface="Calibri" panose="020F0502020204030204" pitchFamily="34" charset="0"/>
                <a:cs typeface="Calibri" panose="020F0502020204030204" pitchFamily="34" charset="0"/>
              </a:rPr>
              <a:t>finite</a:t>
            </a:r>
            <a:r>
              <a:rPr lang="en-US" sz="3200" dirty="0">
                <a:solidFill>
                  <a:srgbClr val="3F3F3F"/>
                </a:solidFill>
                <a:latin typeface="Calibri" panose="020F0502020204030204" pitchFamily="34" charset="0"/>
                <a:cs typeface="Calibri" panose="020F0502020204030204" pitchFamily="34" charset="0"/>
              </a:rPr>
              <a:t> and must be distributed between different interests, emotions, thoughts, senses etc. </a:t>
            </a:r>
          </a:p>
          <a:p>
            <a:pPr marL="274313" lvl="0" indent="-274313" defTabSz="914377">
              <a:spcBef>
                <a:spcPct val="20000"/>
              </a:spcBef>
              <a:buFont typeface="Arial" pitchFamily="34" charset="0"/>
              <a:buChar char="•"/>
            </a:pPr>
            <a:r>
              <a:rPr lang="en-US" sz="3200" dirty="0">
                <a:solidFill>
                  <a:srgbClr val="3F3F3F"/>
                </a:solidFill>
                <a:latin typeface="Calibri" panose="020F0502020204030204" pitchFamily="34" charset="0"/>
                <a:cs typeface="Calibri" panose="020F0502020204030204" pitchFamily="34" charset="0"/>
              </a:rPr>
              <a:t>We all have </a:t>
            </a:r>
            <a:r>
              <a:rPr lang="en-US" sz="3200" b="1" dirty="0">
                <a:solidFill>
                  <a:srgbClr val="3F3F3F"/>
                </a:solidFill>
                <a:latin typeface="Calibri" panose="020F0502020204030204" pitchFamily="34" charset="0"/>
                <a:cs typeface="Calibri" panose="020F0502020204030204" pitchFamily="34" charset="0"/>
              </a:rPr>
              <a:t>‘attention tunnels’ </a:t>
            </a:r>
            <a:r>
              <a:rPr lang="en-US" sz="3200" dirty="0">
                <a:solidFill>
                  <a:srgbClr val="3F3F3F"/>
                </a:solidFill>
                <a:latin typeface="Calibri" panose="020F0502020204030204" pitchFamily="34" charset="0"/>
                <a:cs typeface="Calibri" panose="020F0502020204030204" pitchFamily="34" charset="0"/>
              </a:rPr>
              <a:t>to divide this resource</a:t>
            </a:r>
          </a:p>
          <a:p>
            <a:pPr marL="274313" lvl="0" indent="-274313" defTabSz="914377">
              <a:spcBef>
                <a:spcPct val="20000"/>
              </a:spcBef>
              <a:buFont typeface="Arial" pitchFamily="34" charset="0"/>
              <a:buChar char="•"/>
            </a:pPr>
            <a:r>
              <a:rPr lang="en-US" sz="3200" dirty="0">
                <a:solidFill>
                  <a:srgbClr val="3F3F3F"/>
                </a:solidFill>
                <a:latin typeface="Calibri" panose="020F0502020204030204" pitchFamily="34" charset="0"/>
                <a:cs typeface="Calibri" panose="020F0502020204030204" pitchFamily="34" charset="0"/>
              </a:rPr>
              <a:t>Autistic people often </a:t>
            </a:r>
            <a:r>
              <a:rPr lang="en-US" sz="3200" b="1" dirty="0">
                <a:solidFill>
                  <a:srgbClr val="3F3F3F"/>
                </a:solidFill>
                <a:latin typeface="Calibri" panose="020F0502020204030204" pitchFamily="34" charset="0"/>
                <a:cs typeface="Calibri" panose="020F0502020204030204" pitchFamily="34" charset="0"/>
              </a:rPr>
              <a:t>monotropic</a:t>
            </a:r>
            <a:r>
              <a:rPr lang="en-US" sz="3200" dirty="0">
                <a:solidFill>
                  <a:srgbClr val="3F3F3F"/>
                </a:solidFill>
                <a:latin typeface="Calibri" panose="020F0502020204030204" pitchFamily="34" charset="0"/>
                <a:cs typeface="Calibri" panose="020F0502020204030204" pitchFamily="34" charset="0"/>
              </a:rPr>
              <a:t> = single attention tunnels</a:t>
            </a:r>
          </a:p>
          <a:p>
            <a:pPr marL="274313" lvl="0" indent="-274313" defTabSz="914377">
              <a:spcBef>
                <a:spcPct val="20000"/>
              </a:spcBef>
              <a:buFont typeface="Arial" pitchFamily="34" charset="0"/>
              <a:buChar char="•"/>
            </a:pPr>
            <a:r>
              <a:rPr lang="en-US" sz="3200" dirty="0">
                <a:solidFill>
                  <a:srgbClr val="3F3F3F"/>
                </a:solidFill>
                <a:latin typeface="Calibri" panose="020F0502020204030204" pitchFamily="34" charset="0"/>
                <a:cs typeface="Calibri" panose="020F0502020204030204" pitchFamily="34" charset="0"/>
              </a:rPr>
              <a:t>Non-autistic people often </a:t>
            </a:r>
            <a:r>
              <a:rPr lang="en-US" sz="3200" b="1" dirty="0">
                <a:solidFill>
                  <a:srgbClr val="3F3F3F"/>
                </a:solidFill>
                <a:latin typeface="Calibri" panose="020F0502020204030204" pitchFamily="34" charset="0"/>
                <a:cs typeface="Calibri" panose="020F0502020204030204" pitchFamily="34" charset="0"/>
              </a:rPr>
              <a:t>polytropic</a:t>
            </a:r>
            <a:r>
              <a:rPr lang="en-US" sz="3200" dirty="0">
                <a:solidFill>
                  <a:srgbClr val="3F3F3F"/>
                </a:solidFill>
                <a:latin typeface="Calibri" panose="020F0502020204030204" pitchFamily="34" charset="0"/>
                <a:cs typeface="Calibri" panose="020F0502020204030204" pitchFamily="34" charset="0"/>
              </a:rPr>
              <a:t> = many attention tunnels </a:t>
            </a:r>
          </a:p>
          <a:p>
            <a:pPr marL="274313" lvl="0" indent="-274313" defTabSz="914377">
              <a:spcBef>
                <a:spcPct val="20000"/>
              </a:spcBef>
              <a:buFont typeface="Arial" pitchFamily="34" charset="0"/>
              <a:buChar char="•"/>
            </a:pPr>
            <a:r>
              <a:rPr lang="en-US" sz="3200" b="1" dirty="0" err="1">
                <a:solidFill>
                  <a:srgbClr val="3F3F3F"/>
                </a:solidFill>
                <a:latin typeface="Calibri" panose="020F0502020204030204" pitchFamily="34" charset="0"/>
                <a:cs typeface="Calibri" panose="020F0502020204030204" pitchFamily="34" charset="0"/>
              </a:rPr>
              <a:t>Monotropism</a:t>
            </a:r>
            <a:r>
              <a:rPr lang="en-US" sz="3200" b="1" dirty="0">
                <a:solidFill>
                  <a:srgbClr val="3F3F3F"/>
                </a:solidFill>
                <a:latin typeface="Calibri" panose="020F0502020204030204" pitchFamily="34" charset="0"/>
                <a:cs typeface="Calibri" panose="020F0502020204030204" pitchFamily="34" charset="0"/>
              </a:rPr>
              <a:t> = ‘sticky’ attention, inertia and anxiety BUT also flow states, deep interests and productive </a:t>
            </a:r>
            <a:r>
              <a:rPr lang="en-US" sz="3200" b="1" dirty="0" err="1">
                <a:solidFill>
                  <a:srgbClr val="3F3F3F"/>
                </a:solidFill>
                <a:latin typeface="Calibri" panose="020F0502020204030204" pitchFamily="34" charset="0"/>
                <a:cs typeface="Calibri" panose="020F0502020204030204" pitchFamily="34" charset="0"/>
              </a:rPr>
              <a:t>hyperfocus</a:t>
            </a:r>
            <a:endParaRPr lang="en-US" sz="3200" b="1" dirty="0">
              <a:solidFill>
                <a:srgbClr val="3F3F3F"/>
              </a:solidFill>
              <a:latin typeface="Calibri" panose="020F0502020204030204" pitchFamily="34" charset="0"/>
              <a:cs typeface="Calibri" panose="020F0502020204030204" pitchFamily="34" charset="0"/>
            </a:endParaRPr>
          </a:p>
          <a:p>
            <a:pPr marL="274313" lvl="0" indent="-274313" defTabSz="914377">
              <a:spcBef>
                <a:spcPct val="20000"/>
              </a:spcBef>
              <a:buFont typeface="Arial" pitchFamily="34" charset="0"/>
              <a:buChar char="•"/>
            </a:pPr>
            <a:r>
              <a:rPr lang="en-US" sz="3200" dirty="0">
                <a:solidFill>
                  <a:srgbClr val="3F3F3F"/>
                </a:solidFill>
                <a:latin typeface="Calibri" panose="020F0502020204030204" pitchFamily="34" charset="0"/>
                <a:cs typeface="Calibri" panose="020F0502020204030204" pitchFamily="34" charset="0"/>
              </a:rPr>
              <a:t>Accounts for differences in </a:t>
            </a:r>
            <a:r>
              <a:rPr lang="en-US" sz="3200" b="1" dirty="0">
                <a:solidFill>
                  <a:srgbClr val="3F3F3F"/>
                </a:solidFill>
                <a:latin typeface="Calibri" panose="020F0502020204030204" pitchFamily="34" charset="0"/>
                <a:cs typeface="Calibri" panose="020F0502020204030204" pitchFamily="34" charset="0"/>
              </a:rPr>
              <a:t>executive function</a:t>
            </a:r>
          </a:p>
          <a:p>
            <a:pPr marL="274313" lvl="0" indent="-274313" defTabSz="914377">
              <a:spcBef>
                <a:spcPct val="20000"/>
              </a:spcBef>
              <a:buFont typeface="Arial" pitchFamily="34" charset="0"/>
              <a:buChar char="•"/>
            </a:pPr>
            <a:r>
              <a:rPr lang="en-US" sz="3200" b="1" dirty="0">
                <a:solidFill>
                  <a:srgbClr val="3F3F3F"/>
                </a:solidFill>
                <a:latin typeface="Calibri" panose="020F0502020204030204" pitchFamily="34" charset="0"/>
                <a:cs typeface="Calibri" panose="020F0502020204030204" pitchFamily="34" charset="0"/>
              </a:rPr>
              <a:t>HE </a:t>
            </a:r>
            <a:r>
              <a:rPr lang="en-US" sz="3200" b="1" dirty="0" err="1">
                <a:solidFill>
                  <a:srgbClr val="3F3F3F"/>
                </a:solidFill>
                <a:latin typeface="Calibri" panose="020F0502020204030204" pitchFamily="34" charset="0"/>
                <a:cs typeface="Calibri" panose="020F0502020204030204" pitchFamily="34" charset="0"/>
              </a:rPr>
              <a:t>favours</a:t>
            </a:r>
            <a:r>
              <a:rPr lang="en-US" sz="3200" b="1" dirty="0">
                <a:solidFill>
                  <a:srgbClr val="3F3F3F"/>
                </a:solidFill>
                <a:latin typeface="Calibri" panose="020F0502020204030204" pitchFamily="34" charset="0"/>
                <a:cs typeface="Calibri" panose="020F0502020204030204" pitchFamily="34" charset="0"/>
              </a:rPr>
              <a:t> a polytropic mind </a:t>
            </a:r>
            <a:r>
              <a:rPr lang="en-US" sz="3200" dirty="0">
                <a:solidFill>
                  <a:srgbClr val="3F3F3F"/>
                </a:solidFill>
                <a:latin typeface="Calibri" panose="020F0502020204030204" pitchFamily="34" charset="0"/>
                <a:cs typeface="Calibri" panose="020F0502020204030204" pitchFamily="34" charset="0"/>
              </a:rPr>
              <a:t>(at UG level at least)</a:t>
            </a:r>
          </a:p>
          <a:p>
            <a:pPr marL="274313" lvl="0" indent="-274313" defTabSz="914377">
              <a:spcBef>
                <a:spcPct val="20000"/>
              </a:spcBef>
              <a:buFont typeface="Arial" pitchFamily="34" charset="0"/>
              <a:buChar char="•"/>
            </a:pPr>
            <a:endParaRPr lang="en-GB" sz="3200" dirty="0">
              <a:solidFill>
                <a:srgbClr val="3F3F3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3640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54FC-B0FA-47F8-A306-7049DCB5BAEE}"/>
              </a:ext>
            </a:extLst>
          </p:cNvPr>
          <p:cNvSpPr>
            <a:spLocks noGrp="1"/>
          </p:cNvSpPr>
          <p:nvPr>
            <p:ph type="title"/>
          </p:nvPr>
        </p:nvSpPr>
        <p:spPr>
          <a:xfrm>
            <a:off x="657224" y="499532"/>
            <a:ext cx="10772775" cy="4986867"/>
          </a:xfrm>
        </p:spPr>
        <p:txBody>
          <a:bodyPr>
            <a:noAutofit/>
          </a:bodyPr>
          <a:lstStyle/>
          <a:p>
            <a:r>
              <a:rPr lang="en-GB" sz="8000" dirty="0">
                <a:solidFill>
                  <a:schemeClr val="bg1"/>
                </a:solidFill>
                <a:latin typeface="Calibri" panose="020F0502020204030204" pitchFamily="34" charset="0"/>
                <a:cs typeface="Calibri" panose="020F0502020204030204" pitchFamily="34" charset="0"/>
              </a:rPr>
              <a:t>Autism is </a:t>
            </a:r>
            <a:r>
              <a:rPr lang="en-GB" sz="8000" b="1" dirty="0">
                <a:solidFill>
                  <a:schemeClr val="bg1"/>
                </a:solidFill>
                <a:latin typeface="Calibri" panose="020F0502020204030204" pitchFamily="34" charset="0"/>
                <a:cs typeface="Calibri" panose="020F0502020204030204" pitchFamily="34" charset="0"/>
              </a:rPr>
              <a:t>one </a:t>
            </a:r>
            <a:r>
              <a:rPr lang="en-GB" sz="8000" dirty="0">
                <a:solidFill>
                  <a:schemeClr val="bg1"/>
                </a:solidFill>
                <a:latin typeface="Calibri" panose="020F0502020204030204" pitchFamily="34" charset="0"/>
                <a:cs typeface="Calibri" panose="020F0502020204030204" pitchFamily="34" charset="0"/>
              </a:rPr>
              <a:t>word</a:t>
            </a:r>
            <a:r>
              <a:rPr lang="en-GB" sz="8000" b="1" dirty="0">
                <a:solidFill>
                  <a:schemeClr val="bg1"/>
                </a:solidFill>
                <a:latin typeface="Calibri" panose="020F0502020204030204" pitchFamily="34" charset="0"/>
                <a:cs typeface="Calibri" panose="020F0502020204030204" pitchFamily="34" charset="0"/>
              </a:rPr>
              <a:t> </a:t>
            </a:r>
            <a:r>
              <a:rPr lang="en-GB" sz="8000" dirty="0">
                <a:solidFill>
                  <a:schemeClr val="bg1"/>
                </a:solidFill>
                <a:latin typeface="Calibri" panose="020F0502020204030204" pitchFamily="34" charset="0"/>
                <a:cs typeface="Calibri" panose="020F0502020204030204" pitchFamily="34" charset="0"/>
              </a:rPr>
              <a:t>attempting to describe </a:t>
            </a:r>
            <a:r>
              <a:rPr lang="en-GB" sz="8000" b="1" dirty="0">
                <a:solidFill>
                  <a:schemeClr val="bg1"/>
                </a:solidFill>
                <a:latin typeface="Calibri" panose="020F0502020204030204" pitchFamily="34" charset="0"/>
                <a:cs typeface="Calibri" panose="020F0502020204030204" pitchFamily="34" charset="0"/>
              </a:rPr>
              <a:t>millions</a:t>
            </a:r>
            <a:r>
              <a:rPr lang="en-GB" sz="8000" dirty="0">
                <a:solidFill>
                  <a:schemeClr val="bg1"/>
                </a:solidFill>
                <a:latin typeface="Calibri" panose="020F0502020204030204" pitchFamily="34" charset="0"/>
                <a:cs typeface="Calibri" panose="020F0502020204030204" pitchFamily="34" charset="0"/>
              </a:rPr>
              <a:t> of different stories.</a:t>
            </a:r>
          </a:p>
        </p:txBody>
      </p:sp>
      <p:sp>
        <p:nvSpPr>
          <p:cNvPr id="3" name="Content Placeholder 9">
            <a:extLst>
              <a:ext uri="{FF2B5EF4-FFF2-40B4-BE49-F238E27FC236}">
                <a16:creationId xmlns:a16="http://schemas.microsoft.com/office/drawing/2014/main" id="{E2769831-2820-4DE4-834D-7EF087BA805A}"/>
              </a:ext>
            </a:extLst>
          </p:cNvPr>
          <p:cNvSpPr txBox="1">
            <a:spLocks/>
          </p:cNvSpPr>
          <p:nvPr/>
        </p:nvSpPr>
        <p:spPr>
          <a:xfrm>
            <a:off x="7176120" y="5596084"/>
            <a:ext cx="5632704" cy="1138440"/>
          </a:xfrm>
          <a:prstGeom prst="rect">
            <a:avLst/>
          </a:prstGeom>
        </p:spPr>
        <p:txBody>
          <a:bodyPr>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a:lstStyle>
          <a:p>
            <a:pPr marL="0" indent="0">
              <a:buFont typeface="Arial" pitchFamily="34" charset="0"/>
              <a:buNone/>
            </a:pPr>
            <a:r>
              <a:rPr lang="en-US" sz="5400" dirty="0">
                <a:solidFill>
                  <a:schemeClr val="bg1"/>
                </a:solidFill>
                <a:latin typeface="Calibri" panose="020F0502020204030204" pitchFamily="34" charset="0"/>
                <a:cs typeface="Calibri" panose="020F0502020204030204" pitchFamily="34" charset="0"/>
              </a:rPr>
              <a:t>Stuart Duncan</a:t>
            </a:r>
            <a:endParaRPr lang="en-GB" sz="5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3245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Autism in the context of HE</a:t>
            </a:r>
          </a:p>
        </p:txBody>
      </p:sp>
      <p:sp>
        <p:nvSpPr>
          <p:cNvPr id="2" name="TextBox 1"/>
          <p:cNvSpPr txBox="1"/>
          <p:nvPr/>
        </p:nvSpPr>
        <p:spPr>
          <a:xfrm>
            <a:off x="521207" y="1607012"/>
            <a:ext cx="11386872" cy="1581972"/>
          </a:xfrm>
          <a:prstGeom prst="rect">
            <a:avLst/>
          </a:prstGeom>
          <a:noFill/>
        </p:spPr>
        <p:txBody>
          <a:bodyPr wrap="square" rtlCol="0">
            <a:spAutoFit/>
          </a:bodyPr>
          <a:lstStyle/>
          <a:p>
            <a:pPr marL="571500" lvl="0" indent="-571500" defTabSz="914377">
              <a:spcBef>
                <a:spcPct val="20000"/>
              </a:spcBef>
              <a:buFont typeface="Arial" panose="020B0604020202020204" pitchFamily="34" charset="0"/>
              <a:buChar char="•"/>
            </a:pPr>
            <a:r>
              <a:rPr lang="en-US" sz="4400" dirty="0">
                <a:solidFill>
                  <a:srgbClr val="3F3F3F"/>
                </a:solidFill>
                <a:latin typeface="Calibri" panose="020F0502020204030204" pitchFamily="34" charset="0"/>
                <a:cs typeface="Calibri" panose="020F0502020204030204" pitchFamily="34" charset="0"/>
              </a:rPr>
              <a:t>General</a:t>
            </a:r>
            <a:r>
              <a:rPr lang="en-GB" sz="4400" dirty="0">
                <a:solidFill>
                  <a:srgbClr val="3F3F3F"/>
                </a:solidFill>
                <a:latin typeface="Calibri" panose="020F0502020204030204" pitchFamily="34" charset="0"/>
                <a:cs typeface="Calibri" panose="020F0502020204030204" pitchFamily="34" charset="0"/>
              </a:rPr>
              <a:t> challenges created by HE</a:t>
            </a:r>
          </a:p>
          <a:p>
            <a:pPr marL="571500" lvl="0" indent="-571500" defTabSz="914377">
              <a:spcBef>
                <a:spcPct val="20000"/>
              </a:spcBef>
              <a:buFont typeface="Arial" panose="020B0604020202020204" pitchFamily="34" charset="0"/>
              <a:buChar char="•"/>
            </a:pPr>
            <a:r>
              <a:rPr lang="en-GB" sz="4400" dirty="0">
                <a:solidFill>
                  <a:srgbClr val="3F3F3F"/>
                </a:solidFill>
                <a:latin typeface="Calibri" panose="020F0502020204030204" pitchFamily="34" charset="0"/>
                <a:cs typeface="Calibri" panose="020F0502020204030204" pitchFamily="34" charset="0"/>
              </a:rPr>
              <a:t>Common issues and potential strategies</a:t>
            </a:r>
          </a:p>
        </p:txBody>
      </p:sp>
    </p:spTree>
    <p:extLst>
      <p:ext uri="{BB962C8B-B14F-4D97-AF65-F5344CB8AC3E}">
        <p14:creationId xmlns:p14="http://schemas.microsoft.com/office/powerpoint/2010/main" val="1684067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General challenges created by HE environment</a:t>
            </a:r>
          </a:p>
        </p:txBody>
      </p:sp>
      <p:sp>
        <p:nvSpPr>
          <p:cNvPr id="2" name="TextBox 1"/>
          <p:cNvSpPr txBox="1"/>
          <p:nvPr/>
        </p:nvSpPr>
        <p:spPr>
          <a:xfrm>
            <a:off x="521207" y="1319320"/>
            <a:ext cx="11386872" cy="5176802"/>
          </a:xfrm>
          <a:prstGeom prst="rect">
            <a:avLst/>
          </a:prstGeom>
          <a:noFill/>
        </p:spPr>
        <p:txBody>
          <a:bodyPr wrap="square" rtlCol="0">
            <a:spAutoFit/>
          </a:bodyPr>
          <a:lstStyle/>
          <a:p>
            <a:pPr marL="274313" lvl="0" indent="-274313" defTabSz="914377">
              <a:spcBef>
                <a:spcPct val="20000"/>
              </a:spcBef>
              <a:buFont typeface="Arial" pitchFamily="34" charset="0"/>
              <a:buChar char="•"/>
            </a:pPr>
            <a:r>
              <a:rPr lang="en-GB" sz="2800" dirty="0">
                <a:solidFill>
                  <a:srgbClr val="3F3F3F"/>
                </a:solidFill>
                <a:latin typeface="Calibri" panose="020F0502020204030204" pitchFamily="34" charset="0"/>
                <a:cs typeface="Calibri" panose="020F0502020204030204" pitchFamily="34" charset="0"/>
              </a:rPr>
              <a:t>Communication (with </a:t>
            </a:r>
            <a:r>
              <a:rPr lang="en-GB" sz="2800" b="1" dirty="0">
                <a:solidFill>
                  <a:srgbClr val="007635"/>
                </a:solidFill>
                <a:latin typeface="Calibri" panose="020F0502020204030204" pitchFamily="34" charset="0"/>
                <a:cs typeface="Calibri" panose="020F0502020204030204" pitchFamily="34" charset="0"/>
              </a:rPr>
              <a:t>some people</a:t>
            </a:r>
            <a:r>
              <a:rPr lang="en-GB" sz="2800" dirty="0">
                <a:solidFill>
                  <a:srgbClr val="3F3F3F"/>
                </a:solidFill>
                <a:latin typeface="Calibri" panose="020F0502020204030204" pitchFamily="34" charset="0"/>
                <a:cs typeface="Calibri" panose="020F0502020204030204" pitchFamily="34" charset="0"/>
              </a:rPr>
              <a:t>, in </a:t>
            </a:r>
            <a:r>
              <a:rPr lang="en-GB" sz="2800" b="1" dirty="0">
                <a:solidFill>
                  <a:srgbClr val="007635"/>
                </a:solidFill>
                <a:latin typeface="Calibri" panose="020F0502020204030204" pitchFamily="34" charset="0"/>
                <a:cs typeface="Calibri" panose="020F0502020204030204" pitchFamily="34" charset="0"/>
              </a:rPr>
              <a:t>some contexts </a:t>
            </a:r>
            <a:r>
              <a:rPr lang="en-GB" sz="2800" dirty="0">
                <a:solidFill>
                  <a:schemeClr val="bg1"/>
                </a:solidFill>
                <a:latin typeface="Calibri" panose="020F0502020204030204" pitchFamily="34" charset="0"/>
                <a:cs typeface="Calibri" panose="020F0502020204030204" pitchFamily="34" charset="0"/>
              </a:rPr>
              <a:t>– double empathy</a:t>
            </a:r>
            <a:r>
              <a:rPr lang="en-GB" sz="2800" dirty="0">
                <a:solidFill>
                  <a:srgbClr val="3F3F3F"/>
                </a:solidFill>
                <a:latin typeface="Calibri" panose="020F0502020204030204" pitchFamily="34" charset="0"/>
                <a:cs typeface="Calibri" panose="020F0502020204030204" pitchFamily="34" charset="0"/>
              </a:rPr>
              <a:t>)</a:t>
            </a:r>
            <a:endParaRPr lang="en-GB" sz="2800" i="1" dirty="0">
              <a:solidFill>
                <a:srgbClr val="3F3F3F"/>
              </a:solidFill>
              <a:latin typeface="Calibri" panose="020F0502020204030204" pitchFamily="34" charset="0"/>
              <a:cs typeface="Calibri" panose="020F0502020204030204" pitchFamily="34" charset="0"/>
            </a:endParaRPr>
          </a:p>
          <a:p>
            <a:pPr marL="274313" lvl="0" indent="-274313" defTabSz="914377">
              <a:spcBef>
                <a:spcPct val="20000"/>
              </a:spcBef>
              <a:buFont typeface="Arial" pitchFamily="34" charset="0"/>
              <a:buChar char="•"/>
            </a:pPr>
            <a:r>
              <a:rPr lang="en-GB" sz="2800" b="1" dirty="0">
                <a:solidFill>
                  <a:srgbClr val="C00000"/>
                </a:solidFill>
                <a:latin typeface="Calibri" panose="020F0502020204030204" pitchFamily="34" charset="0"/>
                <a:cs typeface="Calibri" panose="020F0502020204030204" pitchFamily="34" charset="0"/>
              </a:rPr>
              <a:t>Neurotypical</a:t>
            </a:r>
            <a:r>
              <a:rPr lang="en-GB" sz="2800" dirty="0">
                <a:solidFill>
                  <a:srgbClr val="3F3F3F"/>
                </a:solidFill>
                <a:latin typeface="Calibri" panose="020F0502020204030204" pitchFamily="34" charset="0"/>
                <a:cs typeface="Calibri" panose="020F0502020204030204" pitchFamily="34" charset="0"/>
              </a:rPr>
              <a:t> connections and contextualising</a:t>
            </a:r>
            <a:endParaRPr lang="en-GB" sz="2800" i="1" dirty="0">
              <a:solidFill>
                <a:srgbClr val="3F3F3F"/>
              </a:solidFill>
              <a:latin typeface="Calibri" panose="020F0502020204030204" pitchFamily="34" charset="0"/>
              <a:cs typeface="Calibri" panose="020F0502020204030204" pitchFamily="34" charset="0"/>
            </a:endParaRPr>
          </a:p>
          <a:p>
            <a:pPr marL="274313" lvl="0" indent="-274313" defTabSz="914377">
              <a:spcBef>
                <a:spcPct val="20000"/>
              </a:spcBef>
              <a:buFont typeface="Arial" pitchFamily="34" charset="0"/>
              <a:buChar char="•"/>
            </a:pPr>
            <a:r>
              <a:rPr lang="en-GB" sz="2800" dirty="0">
                <a:solidFill>
                  <a:srgbClr val="3F3F3F"/>
                </a:solidFill>
                <a:latin typeface="Calibri" panose="020F0502020204030204" pitchFamily="34" charset="0"/>
                <a:cs typeface="Calibri" panose="020F0502020204030204" pitchFamily="34" charset="0"/>
              </a:rPr>
              <a:t>Understanding and accepting </a:t>
            </a:r>
            <a:r>
              <a:rPr lang="en-GB" sz="2800" b="1" dirty="0">
                <a:solidFill>
                  <a:srgbClr val="C00000"/>
                </a:solidFill>
                <a:latin typeface="Calibri" panose="020F0502020204030204" pitchFamily="34" charset="0"/>
                <a:cs typeface="Calibri" panose="020F0502020204030204" pitchFamily="34" charset="0"/>
              </a:rPr>
              <a:t>neurotypical</a:t>
            </a:r>
            <a:r>
              <a:rPr lang="en-GB" sz="2800" dirty="0">
                <a:solidFill>
                  <a:srgbClr val="3F3F3F"/>
                </a:solidFill>
                <a:latin typeface="Calibri" panose="020F0502020204030204" pitchFamily="34" charset="0"/>
                <a:cs typeface="Calibri" panose="020F0502020204030204" pitchFamily="34" charset="0"/>
              </a:rPr>
              <a:t> expectations and consequences</a:t>
            </a:r>
            <a:endParaRPr lang="en-GB" sz="2800" i="1" dirty="0">
              <a:solidFill>
                <a:srgbClr val="3F3F3F"/>
              </a:solidFill>
              <a:latin typeface="Calibri" panose="020F0502020204030204" pitchFamily="34" charset="0"/>
              <a:cs typeface="Calibri" panose="020F0502020204030204" pitchFamily="34" charset="0"/>
            </a:endParaRPr>
          </a:p>
          <a:p>
            <a:pPr marL="274313" lvl="0" indent="-274313" defTabSz="914377">
              <a:spcBef>
                <a:spcPct val="20000"/>
              </a:spcBef>
              <a:buFont typeface="Arial" pitchFamily="34" charset="0"/>
              <a:buChar char="•"/>
            </a:pPr>
            <a:r>
              <a:rPr lang="en-GB" sz="2800" dirty="0">
                <a:solidFill>
                  <a:srgbClr val="3F3F3F"/>
                </a:solidFill>
                <a:latin typeface="Calibri" panose="020F0502020204030204" pitchFamily="34" charset="0"/>
                <a:cs typeface="Calibri" panose="020F0502020204030204" pitchFamily="34" charset="0"/>
              </a:rPr>
              <a:t>Anticipating and managing change (monotropism)</a:t>
            </a:r>
            <a:endParaRPr lang="en-GB" sz="2800" i="1" dirty="0">
              <a:solidFill>
                <a:srgbClr val="3F3F3F"/>
              </a:solidFill>
              <a:latin typeface="Calibri" panose="020F0502020204030204" pitchFamily="34" charset="0"/>
              <a:cs typeface="Calibri" panose="020F0502020204030204" pitchFamily="34" charset="0"/>
            </a:endParaRPr>
          </a:p>
          <a:p>
            <a:pPr marL="274313" lvl="0" indent="-274313" defTabSz="914377">
              <a:spcBef>
                <a:spcPct val="20000"/>
              </a:spcBef>
              <a:buFont typeface="Arial" pitchFamily="34" charset="0"/>
              <a:buChar char="•"/>
            </a:pPr>
            <a:r>
              <a:rPr lang="en-GB" sz="2800" dirty="0">
                <a:solidFill>
                  <a:srgbClr val="3F3F3F"/>
                </a:solidFill>
                <a:latin typeface="Calibri" panose="020F0502020204030204" pitchFamily="34" charset="0"/>
                <a:cs typeface="Calibri" panose="020F0502020204030204" pitchFamily="34" charset="0"/>
              </a:rPr>
              <a:t>Knowing when to start and/or stop (monotropism)</a:t>
            </a:r>
            <a:endParaRPr lang="en-GB" sz="2800" i="1" dirty="0">
              <a:solidFill>
                <a:srgbClr val="3F3F3F"/>
              </a:solidFill>
              <a:latin typeface="Calibri" panose="020F0502020204030204" pitchFamily="34" charset="0"/>
              <a:cs typeface="Calibri" panose="020F0502020204030204" pitchFamily="34" charset="0"/>
            </a:endParaRPr>
          </a:p>
          <a:p>
            <a:pPr marL="274313" lvl="0" indent="-274313" defTabSz="914377">
              <a:spcBef>
                <a:spcPct val="20000"/>
              </a:spcBef>
              <a:buFont typeface="Arial" pitchFamily="34" charset="0"/>
              <a:buChar char="•"/>
            </a:pPr>
            <a:r>
              <a:rPr lang="en-GB" sz="2800" dirty="0">
                <a:solidFill>
                  <a:srgbClr val="3F3F3F"/>
                </a:solidFill>
                <a:latin typeface="Calibri" panose="020F0502020204030204" pitchFamily="34" charset="0"/>
                <a:cs typeface="Calibri" panose="020F0502020204030204" pitchFamily="34" charset="0"/>
              </a:rPr>
              <a:t>Rapidly synthesising knowledge</a:t>
            </a:r>
            <a:endParaRPr lang="en-GB" sz="2800" i="1" dirty="0">
              <a:solidFill>
                <a:srgbClr val="3F3F3F"/>
              </a:solidFill>
              <a:latin typeface="Calibri" panose="020F0502020204030204" pitchFamily="34" charset="0"/>
              <a:cs typeface="Calibri" panose="020F0502020204030204" pitchFamily="34" charset="0"/>
            </a:endParaRPr>
          </a:p>
          <a:p>
            <a:pPr marL="274313" lvl="0" indent="-274313" defTabSz="914377">
              <a:spcBef>
                <a:spcPct val="20000"/>
              </a:spcBef>
              <a:buFont typeface="Arial" pitchFamily="34" charset="0"/>
              <a:buChar char="•"/>
            </a:pPr>
            <a:r>
              <a:rPr lang="en-GB" sz="2800" dirty="0">
                <a:solidFill>
                  <a:srgbClr val="3F3F3F"/>
                </a:solidFill>
                <a:latin typeface="Calibri" panose="020F0502020204030204" pitchFamily="34" charset="0"/>
                <a:cs typeface="Calibri" panose="020F0502020204030204" pitchFamily="34" charset="0"/>
              </a:rPr>
              <a:t>Demonstrating knowledge effectively (i.e. </a:t>
            </a:r>
            <a:r>
              <a:rPr lang="en-GB" sz="2800" b="1" dirty="0">
                <a:solidFill>
                  <a:srgbClr val="C00000"/>
                </a:solidFill>
                <a:latin typeface="Calibri" panose="020F0502020204030204" pitchFamily="34" charset="0"/>
                <a:cs typeface="Calibri" panose="020F0502020204030204" pitchFamily="34" charset="0"/>
              </a:rPr>
              <a:t>neurotypically</a:t>
            </a:r>
            <a:r>
              <a:rPr lang="en-GB" sz="2800" dirty="0">
                <a:solidFill>
                  <a:srgbClr val="3F3F3F"/>
                </a:solidFill>
                <a:latin typeface="Calibri" panose="020F0502020204030204" pitchFamily="34" charset="0"/>
                <a:cs typeface="Calibri" panose="020F0502020204030204" pitchFamily="34" charset="0"/>
              </a:rPr>
              <a:t>)</a:t>
            </a:r>
            <a:endParaRPr lang="en-GB" sz="2800" i="1" dirty="0">
              <a:solidFill>
                <a:srgbClr val="3F3F3F"/>
              </a:solidFill>
              <a:latin typeface="Calibri" panose="020F0502020204030204" pitchFamily="34" charset="0"/>
              <a:cs typeface="Calibri" panose="020F0502020204030204" pitchFamily="34" charset="0"/>
            </a:endParaRPr>
          </a:p>
          <a:p>
            <a:pPr marL="274313" lvl="0" indent="-274313" defTabSz="914377">
              <a:spcBef>
                <a:spcPct val="20000"/>
              </a:spcBef>
              <a:buFont typeface="Arial" pitchFamily="34" charset="0"/>
              <a:buChar char="•"/>
            </a:pPr>
            <a:r>
              <a:rPr lang="en-GB" sz="2800" dirty="0">
                <a:solidFill>
                  <a:srgbClr val="3F3F3F"/>
                </a:solidFill>
                <a:latin typeface="Calibri" panose="020F0502020204030204" pitchFamily="34" charset="0"/>
                <a:cs typeface="Calibri" panose="020F0502020204030204" pitchFamily="34" charset="0"/>
              </a:rPr>
              <a:t>Working in </a:t>
            </a:r>
            <a:r>
              <a:rPr lang="en-GB" sz="2800" b="1" dirty="0">
                <a:solidFill>
                  <a:srgbClr val="C00000"/>
                </a:solidFill>
                <a:latin typeface="Calibri" panose="020F0502020204030204" pitchFamily="34" charset="0"/>
                <a:cs typeface="Calibri" panose="020F0502020204030204" pitchFamily="34" charset="0"/>
              </a:rPr>
              <a:t>neurotypical</a:t>
            </a:r>
            <a:r>
              <a:rPr lang="en-GB" sz="2800" dirty="0">
                <a:solidFill>
                  <a:srgbClr val="3F3F3F"/>
                </a:solidFill>
                <a:latin typeface="Calibri" panose="020F0502020204030204" pitchFamily="34" charset="0"/>
                <a:cs typeface="Calibri" panose="020F0502020204030204" pitchFamily="34" charset="0"/>
              </a:rPr>
              <a:t> groups</a:t>
            </a:r>
            <a:endParaRPr lang="en-GB" sz="2800" i="1" dirty="0">
              <a:solidFill>
                <a:srgbClr val="3F3F3F"/>
              </a:solidFill>
              <a:latin typeface="Calibri" panose="020F0502020204030204" pitchFamily="34" charset="0"/>
              <a:cs typeface="Calibri" panose="020F0502020204030204" pitchFamily="34" charset="0"/>
            </a:endParaRPr>
          </a:p>
          <a:p>
            <a:pPr marL="274313" lvl="0" indent="-274313" defTabSz="914377">
              <a:spcBef>
                <a:spcPct val="20000"/>
              </a:spcBef>
              <a:buFont typeface="Arial" pitchFamily="34" charset="0"/>
              <a:buChar char="•"/>
            </a:pPr>
            <a:r>
              <a:rPr lang="en-GB" sz="2800" dirty="0">
                <a:solidFill>
                  <a:srgbClr val="3F3F3F"/>
                </a:solidFill>
                <a:latin typeface="Calibri" panose="020F0502020204030204" pitchFamily="34" charset="0"/>
                <a:cs typeface="Calibri" panose="020F0502020204030204" pitchFamily="34" charset="0"/>
              </a:rPr>
              <a:t>Navigating the sensory environment</a:t>
            </a:r>
            <a:endParaRPr lang="en-GB" sz="2800" i="1" dirty="0">
              <a:solidFill>
                <a:srgbClr val="3F3F3F"/>
              </a:solidFill>
              <a:latin typeface="Calibri" panose="020F0502020204030204" pitchFamily="34" charset="0"/>
              <a:cs typeface="Calibri" panose="020F0502020204030204" pitchFamily="34" charset="0"/>
            </a:endParaRPr>
          </a:p>
          <a:p>
            <a:pPr marL="274313" lvl="0" indent="-274313" defTabSz="914377">
              <a:spcBef>
                <a:spcPct val="20000"/>
              </a:spcBef>
              <a:buFont typeface="Arial" pitchFamily="34" charset="0"/>
              <a:buChar char="•"/>
            </a:pPr>
            <a:r>
              <a:rPr lang="en-GB" sz="2800" b="1" dirty="0">
                <a:solidFill>
                  <a:srgbClr val="00823B"/>
                </a:solidFill>
                <a:latin typeface="Calibri" panose="020F0502020204030204" pitchFamily="34" charset="0"/>
                <a:cs typeface="Calibri" panose="020F0502020204030204" pitchFamily="34" charset="0"/>
              </a:rPr>
              <a:t>Dealing with stigma, stereotyping and neuro-normative assumptions</a:t>
            </a:r>
            <a:endParaRPr lang="en-GB" sz="2800" b="1" i="1" dirty="0">
              <a:solidFill>
                <a:srgbClr val="00823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1316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Why things go wrong</a:t>
            </a:r>
          </a:p>
        </p:txBody>
      </p:sp>
      <p:sp>
        <p:nvSpPr>
          <p:cNvPr id="2" name="TextBox 1"/>
          <p:cNvSpPr txBox="1"/>
          <p:nvPr/>
        </p:nvSpPr>
        <p:spPr>
          <a:xfrm>
            <a:off x="521207" y="1319320"/>
            <a:ext cx="11386872" cy="5152180"/>
          </a:xfrm>
          <a:prstGeom prst="rect">
            <a:avLst/>
          </a:prstGeom>
          <a:noFill/>
        </p:spPr>
        <p:txBody>
          <a:bodyPr wrap="square" rtlCol="0">
            <a:spAutoFit/>
          </a:bodyPr>
          <a:lstStyle/>
          <a:p>
            <a:pPr marL="274313" marR="0" lvl="0" indent="-274313" algn="l" defTabSz="914377"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Lack of understanding from others</a:t>
            </a:r>
          </a:p>
          <a:p>
            <a:pPr marL="274313" marR="0" lvl="0" indent="-274313" algn="l" defTabSz="914377"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Neuronormative assumptions</a:t>
            </a:r>
          </a:p>
          <a:p>
            <a:pPr marL="274313" marR="0" lvl="0" indent="-274313" algn="l" defTabSz="914377"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Poor communication (double empathy)</a:t>
            </a:r>
          </a:p>
          <a:p>
            <a:pPr marL="274313" marR="0" lvl="0" indent="-274313" algn="l" defTabSz="914377"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Mismatched or unclear expectations</a:t>
            </a:r>
          </a:p>
          <a:p>
            <a:pPr marL="274313" marR="0" lvl="0" indent="-274313" algn="l" defTabSz="914377"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Navigating difficult processes</a:t>
            </a:r>
          </a:p>
          <a:p>
            <a:pPr marL="274313" marR="0" lvl="0" indent="-274313" algn="l" defTabSz="914377"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Difficulty asking for help</a:t>
            </a:r>
          </a:p>
          <a:p>
            <a:pPr marL="274313" marR="0" lvl="0" indent="-274313" algn="l" defTabSz="914377"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a:ln>
                  <a:noFill/>
                </a:ln>
                <a:solidFill>
                  <a:srgbClr val="3F3F3F"/>
                </a:solidFill>
                <a:effectLst/>
                <a:uLnTx/>
                <a:uFillTx/>
                <a:latin typeface="Calibri" panose="020F0502020204030204" pitchFamily="34" charset="0"/>
                <a:ea typeface="+mn-ea"/>
                <a:cs typeface="Calibri" panose="020F0502020204030204" pitchFamily="34" charset="0"/>
              </a:rPr>
              <a:t>Overload and overwhelm</a:t>
            </a:r>
          </a:p>
          <a:p>
            <a:pPr marL="274313" marR="0" lvl="0" indent="-274313" algn="l" defTabSz="914377" rtl="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a:ln>
                <a:noFill/>
              </a:ln>
              <a:solidFill>
                <a:srgbClr val="00823B"/>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62665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Common issues: all the ‘Ps’</a:t>
            </a:r>
          </a:p>
        </p:txBody>
      </p:sp>
      <p:sp>
        <p:nvSpPr>
          <p:cNvPr id="2" name="Rectangle 1">
            <a:extLst>
              <a:ext uri="{FF2B5EF4-FFF2-40B4-BE49-F238E27FC236}">
                <a16:creationId xmlns:a16="http://schemas.microsoft.com/office/drawing/2014/main" id="{7BFBDA50-CE2E-4B6B-A114-E20516CF0917}"/>
              </a:ext>
            </a:extLst>
          </p:cNvPr>
          <p:cNvSpPr/>
          <p:nvPr/>
        </p:nvSpPr>
        <p:spPr>
          <a:xfrm>
            <a:off x="665018" y="1343892"/>
            <a:ext cx="11319163" cy="5066052"/>
          </a:xfrm>
          <a:prstGeom prst="rect">
            <a:avLst/>
          </a:prstGeom>
        </p:spPr>
        <p:txBody>
          <a:bodyPr/>
          <a:lstStyle/>
          <a:p>
            <a:pPr marL="571500" lvl="0" indent="-571500">
              <a:buFont typeface="Arial" panose="020B0604020202020204" pitchFamily="34" charset="0"/>
              <a:buChar char="•"/>
            </a:pPr>
            <a:endParaRPr lang="en-GB" sz="4400" dirty="0">
              <a:solidFill>
                <a:schemeClr val="bg1"/>
              </a:solidFill>
              <a:latin typeface="Calibri" panose="020F0502020204030204" pitchFamily="34" charset="0"/>
              <a:cs typeface="Calibri" panose="020F0502020204030204" pitchFamily="34" charset="0"/>
            </a:endParaRPr>
          </a:p>
          <a:p>
            <a:pPr marL="571500" lvl="0" indent="-571500">
              <a:buFont typeface="Arial" panose="020B0604020202020204" pitchFamily="34" charset="0"/>
              <a:buChar char="•"/>
            </a:pPr>
            <a:r>
              <a:rPr lang="en-GB" sz="4400" dirty="0">
                <a:solidFill>
                  <a:schemeClr val="bg1"/>
                </a:solidFill>
                <a:latin typeface="Calibri" panose="020F0502020204030204" pitchFamily="34" charset="0"/>
                <a:cs typeface="Calibri" panose="020F0502020204030204" pitchFamily="34" charset="0"/>
              </a:rPr>
              <a:t>Processing</a:t>
            </a:r>
          </a:p>
          <a:p>
            <a:pPr marL="571500" lvl="0" indent="-571500">
              <a:buFont typeface="Arial" panose="020B0604020202020204" pitchFamily="34" charset="0"/>
              <a:buChar char="•"/>
            </a:pPr>
            <a:r>
              <a:rPr lang="en-GB" sz="4400" dirty="0">
                <a:solidFill>
                  <a:schemeClr val="bg1"/>
                </a:solidFill>
                <a:latin typeface="Calibri" panose="020F0502020204030204" pitchFamily="34" charset="0"/>
                <a:cs typeface="Calibri" panose="020F0502020204030204" pitchFamily="34" charset="0"/>
              </a:rPr>
              <a:t>Participation</a:t>
            </a:r>
          </a:p>
          <a:p>
            <a:pPr marL="571500" lvl="0" indent="-571500">
              <a:buFont typeface="Arial" panose="020B0604020202020204" pitchFamily="34" charset="0"/>
              <a:buChar char="•"/>
            </a:pPr>
            <a:r>
              <a:rPr lang="en-GB" sz="4400" dirty="0">
                <a:solidFill>
                  <a:schemeClr val="bg1"/>
                </a:solidFill>
                <a:latin typeface="Calibri" panose="020F0502020204030204" pitchFamily="34" charset="0"/>
                <a:cs typeface="Calibri" panose="020F0502020204030204" pitchFamily="34" charset="0"/>
              </a:rPr>
              <a:t>Perfectionism</a:t>
            </a:r>
          </a:p>
          <a:p>
            <a:pPr marL="571500" lvl="0" indent="-571500">
              <a:buFont typeface="Arial" panose="020B0604020202020204" pitchFamily="34" charset="0"/>
              <a:buChar char="•"/>
            </a:pPr>
            <a:r>
              <a:rPr lang="en-GB" sz="4400" dirty="0">
                <a:solidFill>
                  <a:schemeClr val="bg1"/>
                </a:solidFill>
                <a:latin typeface="Calibri" panose="020F0502020204030204" pitchFamily="34" charset="0"/>
                <a:cs typeface="Calibri" panose="020F0502020204030204" pitchFamily="34" charset="0"/>
              </a:rPr>
              <a:t>Perseveration</a:t>
            </a:r>
          </a:p>
        </p:txBody>
      </p:sp>
    </p:spTree>
    <p:extLst>
      <p:ext uri="{BB962C8B-B14F-4D97-AF65-F5344CB8AC3E}">
        <p14:creationId xmlns:p14="http://schemas.microsoft.com/office/powerpoint/2010/main" val="4216758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Processing</a:t>
            </a:r>
          </a:p>
        </p:txBody>
      </p:sp>
      <p:sp>
        <p:nvSpPr>
          <p:cNvPr id="2" name="TextBox 1"/>
          <p:cNvSpPr txBox="1"/>
          <p:nvPr/>
        </p:nvSpPr>
        <p:spPr>
          <a:xfrm>
            <a:off x="521207" y="1647933"/>
            <a:ext cx="11386872" cy="5066002"/>
          </a:xfrm>
          <a:prstGeom prst="rect">
            <a:avLst/>
          </a:prstGeom>
          <a:noFill/>
        </p:spPr>
        <p:txBody>
          <a:bodyPr wrap="square" rtlCol="0">
            <a:spAutoFit/>
          </a:bodyPr>
          <a:lstStyle/>
          <a:p>
            <a:pPr marL="571500" indent="-571500">
              <a:buFont typeface="Arial" panose="020B0604020202020204" pitchFamily="34" charset="0"/>
              <a:buChar char="•"/>
            </a:pPr>
            <a:r>
              <a:rPr lang="en-GB" sz="4000" dirty="0">
                <a:solidFill>
                  <a:schemeClr val="bg1"/>
                </a:solidFill>
                <a:latin typeface="Calibri" panose="020F0502020204030204" pitchFamily="34" charset="0"/>
                <a:cs typeface="Calibri" panose="020F0502020204030204" pitchFamily="34" charset="0"/>
              </a:rPr>
              <a:t>Differences in </a:t>
            </a:r>
            <a:r>
              <a:rPr lang="en-GB" sz="4000" b="1" dirty="0">
                <a:solidFill>
                  <a:schemeClr val="bg1"/>
                </a:solidFill>
                <a:latin typeface="Calibri" panose="020F0502020204030204" pitchFamily="34" charset="0"/>
                <a:cs typeface="Calibri" panose="020F0502020204030204" pitchFamily="34" charset="0"/>
              </a:rPr>
              <a:t>filtering</a:t>
            </a:r>
            <a:r>
              <a:rPr lang="en-GB" sz="4000" dirty="0">
                <a:solidFill>
                  <a:schemeClr val="bg1"/>
                </a:solidFill>
                <a:latin typeface="Calibri" panose="020F0502020204030204" pitchFamily="34" charset="0"/>
                <a:cs typeface="Calibri" panose="020F0502020204030204" pitchFamily="34" charset="0"/>
              </a:rPr>
              <a:t> information in all forms.</a:t>
            </a:r>
          </a:p>
          <a:p>
            <a:pPr marL="571500" indent="-571500">
              <a:buFont typeface="Arial" panose="020B0604020202020204" pitchFamily="34" charset="0"/>
              <a:buChar char="•"/>
            </a:pPr>
            <a:r>
              <a:rPr lang="en-GB" sz="4000" b="1" dirty="0">
                <a:solidFill>
                  <a:schemeClr val="bg1"/>
                </a:solidFill>
                <a:latin typeface="Calibri" panose="020F0502020204030204" pitchFamily="34" charset="0"/>
                <a:cs typeface="Calibri" panose="020F0502020204030204" pitchFamily="34" charset="0"/>
              </a:rPr>
              <a:t>Analytical</a:t>
            </a:r>
            <a:r>
              <a:rPr lang="en-GB" sz="4000" dirty="0">
                <a:solidFill>
                  <a:schemeClr val="bg1"/>
                </a:solidFill>
                <a:latin typeface="Calibri" panose="020F0502020204030204" pitchFamily="34" charset="0"/>
                <a:cs typeface="Calibri" panose="020F0502020204030204" pitchFamily="34" charset="0"/>
              </a:rPr>
              <a:t> vs intuitive.</a:t>
            </a:r>
          </a:p>
          <a:p>
            <a:pPr marL="571500" indent="-571500">
              <a:buFont typeface="Arial" panose="020B0604020202020204" pitchFamily="34" charset="0"/>
              <a:buChar char="•"/>
            </a:pPr>
            <a:r>
              <a:rPr lang="en-GB" sz="4000" dirty="0">
                <a:solidFill>
                  <a:schemeClr val="bg1"/>
                </a:solidFill>
                <a:latin typeface="Calibri" panose="020F0502020204030204" pitchFamily="34" charset="0"/>
                <a:cs typeface="Calibri" panose="020F0502020204030204" pitchFamily="34" charset="0"/>
              </a:rPr>
              <a:t>Takes </a:t>
            </a:r>
            <a:r>
              <a:rPr lang="en-GB" sz="4000" b="1" dirty="0">
                <a:solidFill>
                  <a:schemeClr val="bg1"/>
                </a:solidFill>
                <a:latin typeface="Calibri" panose="020F0502020204030204" pitchFamily="34" charset="0"/>
                <a:cs typeface="Calibri" panose="020F0502020204030204" pitchFamily="34" charset="0"/>
              </a:rPr>
              <a:t>time</a:t>
            </a:r>
            <a:r>
              <a:rPr lang="en-GB" sz="4000" dirty="0">
                <a:solidFill>
                  <a:schemeClr val="bg1"/>
                </a:solidFill>
                <a:latin typeface="Calibri" panose="020F0502020204030204" pitchFamily="34" charset="0"/>
                <a:cs typeface="Calibri" panose="020F0502020204030204" pitchFamily="34" charset="0"/>
              </a:rPr>
              <a:t> to process effectively.</a:t>
            </a:r>
          </a:p>
          <a:p>
            <a:pPr marL="571500" indent="-571500">
              <a:buFont typeface="Arial" panose="020B0604020202020204" pitchFamily="34" charset="0"/>
              <a:buChar char="•"/>
            </a:pPr>
            <a:r>
              <a:rPr lang="en-GB" sz="4000" b="1" dirty="0">
                <a:solidFill>
                  <a:schemeClr val="bg1"/>
                </a:solidFill>
                <a:latin typeface="Calibri" panose="020F0502020204030204" pitchFamily="34" charset="0"/>
                <a:cs typeface="Calibri" panose="020F0502020204030204" pitchFamily="34" charset="0"/>
              </a:rPr>
              <a:t>Interference</a:t>
            </a:r>
            <a:r>
              <a:rPr lang="en-GB" sz="4000" dirty="0">
                <a:solidFill>
                  <a:schemeClr val="bg1"/>
                </a:solidFill>
                <a:latin typeface="Calibri" panose="020F0502020204030204" pitchFamily="34" charset="0"/>
                <a:cs typeface="Calibri" panose="020F0502020204030204" pitchFamily="34" charset="0"/>
              </a:rPr>
              <a:t> from sensory stimulation.</a:t>
            </a:r>
          </a:p>
          <a:p>
            <a:pPr marL="571500" indent="-571500">
              <a:buFont typeface="Arial" panose="020B0604020202020204" pitchFamily="34" charset="0"/>
              <a:buChar char="•"/>
            </a:pPr>
            <a:r>
              <a:rPr lang="en-GB" sz="4000" b="1" dirty="0">
                <a:solidFill>
                  <a:schemeClr val="bg1"/>
                </a:solidFill>
                <a:latin typeface="Calibri" panose="020F0502020204030204" pitchFamily="34" charset="0"/>
                <a:cs typeface="Calibri" panose="020F0502020204030204" pitchFamily="34" charset="0"/>
              </a:rPr>
              <a:t>Overload</a:t>
            </a:r>
            <a:r>
              <a:rPr lang="en-GB" sz="4000" dirty="0">
                <a:solidFill>
                  <a:schemeClr val="bg1"/>
                </a:solidFill>
                <a:latin typeface="Calibri" panose="020F0502020204030204" pitchFamily="34" charset="0"/>
                <a:cs typeface="Calibri" panose="020F0502020204030204" pitchFamily="34" charset="0"/>
              </a:rPr>
              <a:t>, </a:t>
            </a:r>
            <a:r>
              <a:rPr lang="en-GB" sz="4000" b="1" dirty="0">
                <a:solidFill>
                  <a:schemeClr val="bg1"/>
                </a:solidFill>
                <a:latin typeface="Calibri" panose="020F0502020204030204" pitchFamily="34" charset="0"/>
                <a:cs typeface="Calibri" panose="020F0502020204030204" pitchFamily="34" charset="0"/>
              </a:rPr>
              <a:t>anxiety</a:t>
            </a:r>
            <a:r>
              <a:rPr lang="en-GB" sz="4000" dirty="0">
                <a:solidFill>
                  <a:schemeClr val="bg1"/>
                </a:solidFill>
                <a:latin typeface="Calibri" panose="020F0502020204030204" pitchFamily="34" charset="0"/>
                <a:cs typeface="Calibri" panose="020F0502020204030204" pitchFamily="34" charset="0"/>
              </a:rPr>
              <a:t>, </a:t>
            </a:r>
            <a:r>
              <a:rPr lang="en-GB" sz="4000" b="1" dirty="0">
                <a:solidFill>
                  <a:schemeClr val="bg1"/>
                </a:solidFill>
                <a:latin typeface="Calibri" panose="020F0502020204030204" pitchFamily="34" charset="0"/>
                <a:cs typeface="Calibri" panose="020F0502020204030204" pitchFamily="34" charset="0"/>
              </a:rPr>
              <a:t>meltdown</a:t>
            </a:r>
          </a:p>
          <a:p>
            <a:pPr marL="571500" indent="-571500">
              <a:buFont typeface="Arial" panose="020B0604020202020204" pitchFamily="34" charset="0"/>
              <a:buChar char="•"/>
            </a:pPr>
            <a:r>
              <a:rPr lang="en-GB" sz="4000" dirty="0">
                <a:solidFill>
                  <a:schemeClr val="bg1"/>
                </a:solidFill>
                <a:latin typeface="Calibri" panose="020F0502020204030204" pitchFamily="34" charset="0"/>
                <a:cs typeface="Calibri" panose="020F0502020204030204" pitchFamily="34" charset="0"/>
              </a:rPr>
              <a:t>Often more difficult if there is an additional filter – e.g. online, via phone</a:t>
            </a:r>
          </a:p>
          <a:p>
            <a:pPr marL="342891" lvl="0" indent="-342891" defTabSz="914377">
              <a:spcBef>
                <a:spcPct val="20000"/>
              </a:spcBef>
              <a:buFont typeface="Arial" pitchFamily="34" charset="0"/>
              <a:buChar char="•"/>
            </a:pPr>
            <a:endParaRPr lang="en-GB"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803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Processing - strategies</a:t>
            </a:r>
          </a:p>
        </p:txBody>
      </p:sp>
      <p:sp>
        <p:nvSpPr>
          <p:cNvPr id="2" name="TextBox 1"/>
          <p:cNvSpPr txBox="1"/>
          <p:nvPr/>
        </p:nvSpPr>
        <p:spPr>
          <a:xfrm>
            <a:off x="402564" y="1331631"/>
            <a:ext cx="11386872" cy="5078313"/>
          </a:xfrm>
          <a:prstGeom prst="rect">
            <a:avLst/>
          </a:prstGeom>
          <a:noFill/>
        </p:spPr>
        <p:txBody>
          <a:bodyPr wrap="square" rtlCol="0">
            <a:spAutoFit/>
          </a:bodyPr>
          <a:lstStyle/>
          <a:p>
            <a:pPr marL="571500" indent="-571500">
              <a:buFont typeface="Arial" panose="020B0604020202020204" pitchFamily="34" charset="0"/>
              <a:buChar char="•"/>
            </a:pPr>
            <a:r>
              <a:rPr lang="en-GB" sz="3600" dirty="0">
                <a:solidFill>
                  <a:schemeClr val="bg1"/>
                </a:solidFill>
                <a:latin typeface="Calibri" panose="020F0502020204030204" pitchFamily="34" charset="0"/>
                <a:cs typeface="Calibri" panose="020F0502020204030204" pitchFamily="34" charset="0"/>
              </a:rPr>
              <a:t>Be </a:t>
            </a:r>
            <a:r>
              <a:rPr lang="en-GB" sz="3600" b="1" dirty="0">
                <a:solidFill>
                  <a:schemeClr val="bg1"/>
                </a:solidFill>
                <a:latin typeface="Calibri" panose="020F0502020204030204" pitchFamily="34" charset="0"/>
                <a:cs typeface="Calibri" panose="020F0502020204030204" pitchFamily="34" charset="0"/>
              </a:rPr>
              <a:t>precise</a:t>
            </a:r>
            <a:r>
              <a:rPr lang="en-GB" sz="3600" dirty="0">
                <a:solidFill>
                  <a:schemeClr val="bg1"/>
                </a:solidFill>
                <a:latin typeface="Calibri" panose="020F0502020204030204" pitchFamily="34" charset="0"/>
                <a:cs typeface="Calibri" panose="020F0502020204030204" pitchFamily="34" charset="0"/>
              </a:rPr>
              <a:t>.</a:t>
            </a:r>
          </a:p>
          <a:p>
            <a:pPr marL="571500" indent="-571500">
              <a:buFont typeface="Arial" panose="020B0604020202020204" pitchFamily="34" charset="0"/>
              <a:buChar char="•"/>
            </a:pPr>
            <a:r>
              <a:rPr lang="en-GB" sz="3600" dirty="0">
                <a:solidFill>
                  <a:schemeClr val="bg1"/>
                </a:solidFill>
                <a:latin typeface="Calibri" panose="020F0502020204030204" pitchFamily="34" charset="0"/>
                <a:cs typeface="Calibri" panose="020F0502020204030204" pitchFamily="34" charset="0"/>
              </a:rPr>
              <a:t>Be </a:t>
            </a:r>
            <a:r>
              <a:rPr lang="en-GB" sz="3600" b="1" dirty="0">
                <a:solidFill>
                  <a:schemeClr val="bg1"/>
                </a:solidFill>
                <a:latin typeface="Calibri" panose="020F0502020204030204" pitchFamily="34" charset="0"/>
                <a:cs typeface="Calibri" panose="020F0502020204030204" pitchFamily="34" charset="0"/>
              </a:rPr>
              <a:t>concise</a:t>
            </a:r>
            <a:r>
              <a:rPr lang="en-GB" sz="3600" dirty="0">
                <a:solidFill>
                  <a:schemeClr val="bg1"/>
                </a:solidFill>
                <a:latin typeface="Calibri" panose="020F0502020204030204" pitchFamily="34" charset="0"/>
                <a:cs typeface="Calibri" panose="020F0502020204030204" pitchFamily="34" charset="0"/>
              </a:rPr>
              <a:t>.</a:t>
            </a:r>
          </a:p>
          <a:p>
            <a:pPr marL="571500" indent="-571500">
              <a:buFont typeface="Arial" panose="020B0604020202020204" pitchFamily="34" charset="0"/>
              <a:buChar char="•"/>
            </a:pPr>
            <a:r>
              <a:rPr lang="en-GB" sz="3600" dirty="0">
                <a:solidFill>
                  <a:schemeClr val="bg1"/>
                </a:solidFill>
                <a:latin typeface="Calibri" panose="020F0502020204030204" pitchFamily="34" charset="0"/>
                <a:cs typeface="Calibri" panose="020F0502020204030204" pitchFamily="34" charset="0"/>
              </a:rPr>
              <a:t>Be </a:t>
            </a:r>
            <a:r>
              <a:rPr lang="en-GB" sz="3600" b="1" dirty="0">
                <a:solidFill>
                  <a:schemeClr val="bg1"/>
                </a:solidFill>
                <a:latin typeface="Calibri" panose="020F0502020204030204" pitchFamily="34" charset="0"/>
                <a:cs typeface="Calibri" panose="020F0502020204030204" pitchFamily="34" charset="0"/>
              </a:rPr>
              <a:t>clear</a:t>
            </a:r>
            <a:r>
              <a:rPr lang="en-GB" sz="3600" dirty="0">
                <a:solidFill>
                  <a:schemeClr val="bg1"/>
                </a:solidFill>
                <a:latin typeface="Calibri" panose="020F0502020204030204" pitchFamily="34" charset="0"/>
                <a:cs typeface="Calibri" panose="020F0502020204030204" pitchFamily="34" charset="0"/>
              </a:rPr>
              <a:t> and </a:t>
            </a:r>
            <a:r>
              <a:rPr lang="en-GB" sz="3600" b="1" dirty="0">
                <a:solidFill>
                  <a:schemeClr val="bg1"/>
                </a:solidFill>
                <a:latin typeface="Calibri" panose="020F0502020204030204" pitchFamily="34" charset="0"/>
                <a:cs typeface="Calibri" panose="020F0502020204030204" pitchFamily="34" charset="0"/>
              </a:rPr>
              <a:t>unambiguous</a:t>
            </a:r>
            <a:r>
              <a:rPr lang="en-GB" sz="3600" dirty="0">
                <a:solidFill>
                  <a:schemeClr val="bg1"/>
                </a:solidFill>
                <a:latin typeface="Calibri" panose="020F0502020204030204" pitchFamily="34" charset="0"/>
                <a:cs typeface="Calibri" panose="020F0502020204030204" pitchFamily="34" charset="0"/>
              </a:rPr>
              <a:t>. </a:t>
            </a:r>
          </a:p>
          <a:p>
            <a:pPr marL="571500" indent="-571500">
              <a:buFont typeface="Arial" panose="020B0604020202020204" pitchFamily="34" charset="0"/>
              <a:buChar char="•"/>
            </a:pPr>
            <a:r>
              <a:rPr lang="en-GB" sz="3600" dirty="0">
                <a:solidFill>
                  <a:schemeClr val="bg1"/>
                </a:solidFill>
                <a:latin typeface="Calibri" panose="020F0502020204030204" pitchFamily="34" charset="0"/>
                <a:cs typeface="Calibri" panose="020F0502020204030204" pitchFamily="34" charset="0"/>
              </a:rPr>
              <a:t>Give </a:t>
            </a:r>
            <a:r>
              <a:rPr lang="en-GB" sz="3600" b="1" dirty="0">
                <a:solidFill>
                  <a:schemeClr val="bg1"/>
                </a:solidFill>
                <a:latin typeface="Calibri" panose="020F0502020204030204" pitchFamily="34" charset="0"/>
                <a:cs typeface="Calibri" panose="020F0502020204030204" pitchFamily="34" charset="0"/>
              </a:rPr>
              <a:t>step by step </a:t>
            </a:r>
            <a:r>
              <a:rPr lang="en-GB" sz="3600" dirty="0">
                <a:solidFill>
                  <a:schemeClr val="bg1"/>
                </a:solidFill>
                <a:latin typeface="Calibri" panose="020F0502020204030204" pitchFamily="34" charset="0"/>
                <a:cs typeface="Calibri" panose="020F0502020204030204" pitchFamily="34" charset="0"/>
              </a:rPr>
              <a:t>instructions.</a:t>
            </a:r>
          </a:p>
          <a:p>
            <a:pPr marL="571500" indent="-571500">
              <a:buFont typeface="Arial" panose="020B0604020202020204" pitchFamily="34" charset="0"/>
              <a:buChar char="•"/>
            </a:pPr>
            <a:r>
              <a:rPr lang="en-GB" sz="3600" dirty="0">
                <a:solidFill>
                  <a:schemeClr val="bg1"/>
                </a:solidFill>
                <a:latin typeface="Calibri" panose="020F0502020204030204" pitchFamily="34" charset="0"/>
                <a:cs typeface="Calibri" panose="020F0502020204030204" pitchFamily="34" charset="0"/>
              </a:rPr>
              <a:t>Allow </a:t>
            </a:r>
            <a:r>
              <a:rPr lang="en-GB" sz="3600" b="1" dirty="0">
                <a:solidFill>
                  <a:schemeClr val="bg1"/>
                </a:solidFill>
                <a:latin typeface="Calibri" panose="020F0502020204030204" pitchFamily="34" charset="0"/>
                <a:cs typeface="Calibri" panose="020F0502020204030204" pitchFamily="34" charset="0"/>
              </a:rPr>
              <a:t>time</a:t>
            </a:r>
            <a:r>
              <a:rPr lang="en-GB" sz="3600" dirty="0">
                <a:solidFill>
                  <a:schemeClr val="bg1"/>
                </a:solidFill>
                <a:latin typeface="Calibri" panose="020F0502020204030204" pitchFamily="34" charset="0"/>
                <a:cs typeface="Calibri" panose="020F0502020204030204" pitchFamily="34" charset="0"/>
              </a:rPr>
              <a:t> for processing. </a:t>
            </a:r>
          </a:p>
          <a:p>
            <a:pPr marL="571500" indent="-571500">
              <a:buFont typeface="Arial" panose="020B0604020202020204" pitchFamily="34" charset="0"/>
              <a:buChar char="•"/>
            </a:pPr>
            <a:r>
              <a:rPr lang="en-GB" sz="3600" dirty="0">
                <a:solidFill>
                  <a:schemeClr val="bg1"/>
                </a:solidFill>
                <a:latin typeface="Calibri" panose="020F0502020204030204" pitchFamily="34" charset="0"/>
                <a:cs typeface="Calibri" panose="020F0502020204030204" pitchFamily="34" charset="0"/>
              </a:rPr>
              <a:t>Check </a:t>
            </a:r>
            <a:r>
              <a:rPr lang="en-GB" sz="3600" b="1" dirty="0">
                <a:solidFill>
                  <a:schemeClr val="bg1"/>
                </a:solidFill>
                <a:latin typeface="Calibri" panose="020F0502020204030204" pitchFamily="34" charset="0"/>
                <a:cs typeface="Calibri" panose="020F0502020204030204" pitchFamily="34" charset="0"/>
              </a:rPr>
              <a:t>understanding</a:t>
            </a:r>
            <a:r>
              <a:rPr lang="en-GB" sz="3600" dirty="0">
                <a:solidFill>
                  <a:schemeClr val="bg1"/>
                </a:solidFill>
                <a:latin typeface="Calibri" panose="020F0502020204030204" pitchFamily="34" charset="0"/>
                <a:cs typeface="Calibri" panose="020F0502020204030204" pitchFamily="34" charset="0"/>
              </a:rPr>
              <a:t>.</a:t>
            </a:r>
          </a:p>
          <a:p>
            <a:pPr marL="571500" indent="-571500">
              <a:buFont typeface="Arial" panose="020B0604020202020204" pitchFamily="34" charset="0"/>
              <a:buChar char="•"/>
            </a:pPr>
            <a:r>
              <a:rPr lang="en-GB" sz="3600" dirty="0">
                <a:solidFill>
                  <a:schemeClr val="bg1"/>
                </a:solidFill>
                <a:latin typeface="Calibri" panose="020F0502020204030204" pitchFamily="34" charset="0"/>
                <a:cs typeface="Calibri" panose="020F0502020204030204" pitchFamily="34" charset="0"/>
              </a:rPr>
              <a:t>Summarise verbal information in </a:t>
            </a:r>
            <a:r>
              <a:rPr lang="en-GB" sz="3600" b="1" dirty="0">
                <a:solidFill>
                  <a:schemeClr val="bg1"/>
                </a:solidFill>
                <a:latin typeface="Calibri" panose="020F0502020204030204" pitchFamily="34" charset="0"/>
                <a:cs typeface="Calibri" panose="020F0502020204030204" pitchFamily="34" charset="0"/>
              </a:rPr>
              <a:t>writing</a:t>
            </a:r>
            <a:r>
              <a:rPr lang="en-GB" sz="3600" dirty="0">
                <a:solidFill>
                  <a:schemeClr val="bg1"/>
                </a:solidFill>
                <a:latin typeface="Calibri" panose="020F0502020204030204" pitchFamily="34" charset="0"/>
                <a:cs typeface="Calibri" panose="020F0502020204030204" pitchFamily="34" charset="0"/>
              </a:rPr>
              <a:t>. </a:t>
            </a:r>
          </a:p>
          <a:p>
            <a:pPr marL="571500" indent="-571500">
              <a:buFont typeface="Arial" panose="020B0604020202020204" pitchFamily="34" charset="0"/>
              <a:buChar char="•"/>
            </a:pPr>
            <a:r>
              <a:rPr lang="en-GB" sz="3600" b="1" dirty="0">
                <a:solidFill>
                  <a:schemeClr val="bg1"/>
                </a:solidFill>
                <a:latin typeface="Calibri" panose="020F0502020204030204" pitchFamily="34" charset="0"/>
                <a:cs typeface="Calibri" panose="020F0502020204030204" pitchFamily="34" charset="0"/>
              </a:rPr>
              <a:t>Format</a:t>
            </a:r>
            <a:r>
              <a:rPr lang="en-GB" sz="3600" dirty="0">
                <a:solidFill>
                  <a:schemeClr val="bg1"/>
                </a:solidFill>
                <a:latin typeface="Calibri" panose="020F0502020204030204" pitchFamily="34" charset="0"/>
                <a:cs typeface="Calibri" panose="020F0502020204030204" pitchFamily="34" charset="0"/>
              </a:rPr>
              <a:t> written information clearly (bullet points, headings, action lists).</a:t>
            </a:r>
          </a:p>
        </p:txBody>
      </p:sp>
    </p:spTree>
    <p:extLst>
      <p:ext uri="{BB962C8B-B14F-4D97-AF65-F5344CB8AC3E}">
        <p14:creationId xmlns:p14="http://schemas.microsoft.com/office/powerpoint/2010/main" val="3613294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Participation </a:t>
            </a:r>
          </a:p>
        </p:txBody>
      </p:sp>
      <p:sp>
        <p:nvSpPr>
          <p:cNvPr id="2" name="TextBox 1"/>
          <p:cNvSpPr txBox="1"/>
          <p:nvPr/>
        </p:nvSpPr>
        <p:spPr>
          <a:xfrm>
            <a:off x="402564" y="1331631"/>
            <a:ext cx="11386872" cy="5016758"/>
          </a:xfrm>
          <a:prstGeom prst="rect">
            <a:avLst/>
          </a:prstGeom>
          <a:noFill/>
        </p:spPr>
        <p:txBody>
          <a:bodyPr wrap="square" rtlCol="0">
            <a:spAutoFit/>
          </a:bodyPr>
          <a:lstStyle/>
          <a:p>
            <a:pPr marL="571500" indent="-571500">
              <a:buFont typeface="Arial" panose="020B0604020202020204" pitchFamily="34" charset="0"/>
              <a:buChar char="•"/>
            </a:pPr>
            <a:r>
              <a:rPr lang="en-GB" sz="4000" b="1" dirty="0">
                <a:solidFill>
                  <a:schemeClr val="bg1"/>
                </a:solidFill>
                <a:latin typeface="Calibri" panose="020F0502020204030204" pitchFamily="34" charset="0"/>
                <a:cs typeface="Calibri" panose="020F0502020204030204" pitchFamily="34" charset="0"/>
              </a:rPr>
              <a:t>Social interaction</a:t>
            </a:r>
          </a:p>
          <a:p>
            <a:pPr marL="571500" indent="-571500">
              <a:buFont typeface="Arial" panose="020B0604020202020204" pitchFamily="34" charset="0"/>
              <a:buChar char="•"/>
            </a:pPr>
            <a:r>
              <a:rPr lang="en-GB" sz="4000" dirty="0">
                <a:solidFill>
                  <a:schemeClr val="bg1"/>
                </a:solidFill>
                <a:latin typeface="Calibri" panose="020F0502020204030204" pitchFamily="34" charset="0"/>
                <a:cs typeface="Calibri" panose="020F0502020204030204" pitchFamily="34" charset="0"/>
              </a:rPr>
              <a:t>Unpredictability</a:t>
            </a:r>
          </a:p>
          <a:p>
            <a:pPr marL="571500" indent="-571500">
              <a:buFont typeface="Arial" panose="020B0604020202020204" pitchFamily="34" charset="0"/>
              <a:buChar char="•"/>
            </a:pPr>
            <a:r>
              <a:rPr lang="en-GB" sz="4000" dirty="0">
                <a:solidFill>
                  <a:schemeClr val="bg1"/>
                </a:solidFill>
                <a:latin typeface="Calibri" panose="020F0502020204030204" pitchFamily="34" charset="0"/>
                <a:cs typeface="Calibri" panose="020F0502020204030204" pitchFamily="34" charset="0"/>
              </a:rPr>
              <a:t>Lack of control</a:t>
            </a:r>
          </a:p>
          <a:p>
            <a:pPr marL="571500" indent="-571500">
              <a:buFont typeface="Arial" panose="020B0604020202020204" pitchFamily="34" charset="0"/>
              <a:buChar char="•"/>
            </a:pPr>
            <a:r>
              <a:rPr lang="en-GB" sz="4000" dirty="0">
                <a:solidFill>
                  <a:schemeClr val="bg1"/>
                </a:solidFill>
                <a:latin typeface="Calibri" panose="020F0502020204030204" pitchFamily="34" charset="0"/>
                <a:cs typeface="Calibri" panose="020F0502020204030204" pitchFamily="34" charset="0"/>
              </a:rPr>
              <a:t>Being put on the spot – processing time</a:t>
            </a:r>
          </a:p>
          <a:p>
            <a:pPr marL="571500" indent="-571500">
              <a:buFont typeface="Arial" panose="020B0604020202020204" pitchFamily="34" charset="0"/>
              <a:buChar char="•"/>
            </a:pPr>
            <a:r>
              <a:rPr lang="en-GB" sz="4000" dirty="0">
                <a:solidFill>
                  <a:schemeClr val="bg1"/>
                </a:solidFill>
                <a:latin typeface="Calibri" panose="020F0502020204030204" pitchFamily="34" charset="0"/>
                <a:cs typeface="Calibri" panose="020F0502020204030204" pitchFamily="34" charset="0"/>
              </a:rPr>
              <a:t>Group selection</a:t>
            </a:r>
          </a:p>
          <a:p>
            <a:pPr marL="571500" indent="-571500">
              <a:buFont typeface="Arial" panose="020B0604020202020204" pitchFamily="34" charset="0"/>
              <a:buChar char="•"/>
            </a:pPr>
            <a:r>
              <a:rPr lang="en-GB" sz="4000" dirty="0">
                <a:solidFill>
                  <a:schemeClr val="bg1"/>
                </a:solidFill>
                <a:latin typeface="Calibri" panose="020F0502020204030204" pitchFamily="34" charset="0"/>
                <a:cs typeface="Calibri" panose="020F0502020204030204" pitchFamily="34" charset="0"/>
              </a:rPr>
              <a:t>Sharing space / sensory environment</a:t>
            </a:r>
          </a:p>
          <a:p>
            <a:pPr marL="571500" indent="-571500">
              <a:buFont typeface="Arial" panose="020B0604020202020204" pitchFamily="34" charset="0"/>
              <a:buChar char="•"/>
            </a:pPr>
            <a:r>
              <a:rPr lang="en-GB" sz="4000" dirty="0">
                <a:solidFill>
                  <a:schemeClr val="bg1"/>
                </a:solidFill>
                <a:latin typeface="Calibri" panose="020F0502020204030204" pitchFamily="34" charset="0"/>
                <a:cs typeface="Calibri" panose="020F0502020204030204" pitchFamily="34" charset="0"/>
              </a:rPr>
              <a:t>Clarity of purpose</a:t>
            </a:r>
          </a:p>
          <a:p>
            <a:pPr marL="571500" indent="-571500">
              <a:buFont typeface="Arial" panose="020B0604020202020204" pitchFamily="34" charset="0"/>
              <a:buChar char="•"/>
            </a:pPr>
            <a:r>
              <a:rPr lang="en-GB" sz="4000" dirty="0">
                <a:solidFill>
                  <a:schemeClr val="bg1"/>
                </a:solidFill>
                <a:latin typeface="Calibri" panose="020F0502020204030204" pitchFamily="34" charset="0"/>
                <a:cs typeface="Calibri" panose="020F0502020204030204" pitchFamily="34" charset="0"/>
              </a:rPr>
              <a:t>If online: nowhere to hide</a:t>
            </a:r>
          </a:p>
        </p:txBody>
      </p:sp>
    </p:spTree>
    <p:extLst>
      <p:ext uri="{BB962C8B-B14F-4D97-AF65-F5344CB8AC3E}">
        <p14:creationId xmlns:p14="http://schemas.microsoft.com/office/powerpoint/2010/main" val="1725641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Participation  - strategies</a:t>
            </a:r>
          </a:p>
        </p:txBody>
      </p:sp>
      <p:sp>
        <p:nvSpPr>
          <p:cNvPr id="2" name="TextBox 1"/>
          <p:cNvSpPr txBox="1"/>
          <p:nvPr/>
        </p:nvSpPr>
        <p:spPr>
          <a:xfrm>
            <a:off x="402564" y="1331631"/>
            <a:ext cx="11386872" cy="5355312"/>
          </a:xfrm>
          <a:prstGeom prst="rect">
            <a:avLst/>
          </a:prstGeom>
          <a:noFill/>
        </p:spPr>
        <p:txBody>
          <a:bodyPr wrap="square" rtlCol="0">
            <a:spAutoFit/>
          </a:bodyPr>
          <a:lstStyle/>
          <a:p>
            <a:pPr marL="571500" indent="-571500">
              <a:buFont typeface="Arial" panose="020B0604020202020204" pitchFamily="34" charset="0"/>
              <a:buChar char="•"/>
            </a:pPr>
            <a:r>
              <a:rPr lang="en-GB" sz="3800" dirty="0">
                <a:solidFill>
                  <a:schemeClr val="bg1"/>
                </a:solidFill>
                <a:latin typeface="Calibri" panose="020F0502020204030204" pitchFamily="34" charset="0"/>
                <a:cs typeface="Calibri" panose="020F0502020204030204" pitchFamily="34" charset="0"/>
              </a:rPr>
              <a:t>Detail </a:t>
            </a:r>
            <a:r>
              <a:rPr lang="en-GB" sz="3800" b="1" dirty="0">
                <a:solidFill>
                  <a:schemeClr val="bg1"/>
                </a:solidFill>
                <a:latin typeface="Calibri" panose="020F0502020204030204" pitchFamily="34" charset="0"/>
                <a:cs typeface="Calibri" panose="020F0502020204030204" pitchFamily="34" charset="0"/>
              </a:rPr>
              <a:t>who</a:t>
            </a:r>
            <a:r>
              <a:rPr lang="en-GB" sz="3800" dirty="0">
                <a:solidFill>
                  <a:schemeClr val="bg1"/>
                </a:solidFill>
                <a:latin typeface="Calibri" panose="020F0502020204030204" pitchFamily="34" charset="0"/>
                <a:cs typeface="Calibri" panose="020F0502020204030204" pitchFamily="34" charset="0"/>
              </a:rPr>
              <a:t>, </a:t>
            </a:r>
            <a:r>
              <a:rPr lang="en-GB" sz="3800" b="1" dirty="0">
                <a:solidFill>
                  <a:schemeClr val="bg1"/>
                </a:solidFill>
                <a:latin typeface="Calibri" panose="020F0502020204030204" pitchFamily="34" charset="0"/>
                <a:cs typeface="Calibri" panose="020F0502020204030204" pitchFamily="34" charset="0"/>
              </a:rPr>
              <a:t>what</a:t>
            </a:r>
            <a:r>
              <a:rPr lang="en-GB" sz="3800" dirty="0">
                <a:solidFill>
                  <a:schemeClr val="bg1"/>
                </a:solidFill>
                <a:latin typeface="Calibri" panose="020F0502020204030204" pitchFamily="34" charset="0"/>
                <a:cs typeface="Calibri" panose="020F0502020204030204" pitchFamily="34" charset="0"/>
              </a:rPr>
              <a:t>, </a:t>
            </a:r>
            <a:r>
              <a:rPr lang="en-GB" sz="3800" b="1" dirty="0">
                <a:solidFill>
                  <a:schemeClr val="bg1"/>
                </a:solidFill>
                <a:latin typeface="Calibri" panose="020F0502020204030204" pitchFamily="34" charset="0"/>
                <a:cs typeface="Calibri" panose="020F0502020204030204" pitchFamily="34" charset="0"/>
              </a:rPr>
              <a:t>where</a:t>
            </a:r>
            <a:r>
              <a:rPr lang="en-GB" sz="3800" dirty="0">
                <a:solidFill>
                  <a:schemeClr val="bg1"/>
                </a:solidFill>
                <a:latin typeface="Calibri" panose="020F0502020204030204" pitchFamily="34" charset="0"/>
                <a:cs typeface="Calibri" panose="020F0502020204030204" pitchFamily="34" charset="0"/>
              </a:rPr>
              <a:t>, </a:t>
            </a:r>
            <a:r>
              <a:rPr lang="en-GB" sz="3800" b="1" dirty="0">
                <a:solidFill>
                  <a:schemeClr val="bg1"/>
                </a:solidFill>
                <a:latin typeface="Calibri" panose="020F0502020204030204" pitchFamily="34" charset="0"/>
                <a:cs typeface="Calibri" panose="020F0502020204030204" pitchFamily="34" charset="0"/>
              </a:rPr>
              <a:t>when</a:t>
            </a:r>
            <a:r>
              <a:rPr lang="en-GB" sz="3800" dirty="0">
                <a:solidFill>
                  <a:schemeClr val="bg1"/>
                </a:solidFill>
                <a:latin typeface="Calibri" panose="020F0502020204030204" pitchFamily="34" charset="0"/>
                <a:cs typeface="Calibri" panose="020F0502020204030204" pitchFamily="34" charset="0"/>
              </a:rPr>
              <a:t> and </a:t>
            </a:r>
            <a:r>
              <a:rPr lang="en-GB" sz="3800" b="1" dirty="0">
                <a:solidFill>
                  <a:schemeClr val="bg1"/>
                </a:solidFill>
                <a:latin typeface="Calibri" panose="020F0502020204030204" pitchFamily="34" charset="0"/>
                <a:cs typeface="Calibri" panose="020F0502020204030204" pitchFamily="34" charset="0"/>
              </a:rPr>
              <a:t>how</a:t>
            </a:r>
            <a:r>
              <a:rPr lang="en-GB" sz="3800" dirty="0">
                <a:solidFill>
                  <a:schemeClr val="bg1"/>
                </a:solidFill>
                <a:latin typeface="Calibri" panose="020F0502020204030204" pitchFamily="34" charset="0"/>
                <a:cs typeface="Calibri" panose="020F0502020204030204" pitchFamily="34" charset="0"/>
              </a:rPr>
              <a:t>.</a:t>
            </a:r>
            <a:endParaRPr lang="en-GB" sz="3800" b="1" dirty="0">
              <a:solidFill>
                <a:schemeClr val="bg1"/>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GB" sz="3800" dirty="0">
                <a:solidFill>
                  <a:schemeClr val="bg1"/>
                </a:solidFill>
                <a:latin typeface="Calibri" panose="020F0502020204030204" pitchFamily="34" charset="0"/>
                <a:cs typeface="Calibri" panose="020F0502020204030204" pitchFamily="34" charset="0"/>
              </a:rPr>
              <a:t>Identify and address potential </a:t>
            </a:r>
            <a:r>
              <a:rPr lang="en-GB" sz="3800" b="1" dirty="0">
                <a:solidFill>
                  <a:schemeClr val="bg1"/>
                </a:solidFill>
                <a:latin typeface="Calibri" panose="020F0502020204030204" pitchFamily="34" charset="0"/>
                <a:cs typeface="Calibri" panose="020F0502020204030204" pitchFamily="34" charset="0"/>
              </a:rPr>
              <a:t>concerns</a:t>
            </a:r>
            <a:r>
              <a:rPr lang="en-GB" sz="3800" dirty="0">
                <a:solidFill>
                  <a:schemeClr val="bg1"/>
                </a:solidFill>
                <a:latin typeface="Calibri" panose="020F0502020204030204" pitchFamily="34" charset="0"/>
                <a:cs typeface="Calibri" panose="020F0502020204030204" pitchFamily="34" charset="0"/>
              </a:rPr>
              <a:t>. </a:t>
            </a:r>
          </a:p>
          <a:p>
            <a:pPr marL="571500" indent="-571500">
              <a:buFont typeface="Arial" panose="020B0604020202020204" pitchFamily="34" charset="0"/>
              <a:buChar char="•"/>
            </a:pPr>
            <a:r>
              <a:rPr lang="en-GB" sz="3800" dirty="0">
                <a:solidFill>
                  <a:schemeClr val="bg1"/>
                </a:solidFill>
                <a:latin typeface="Calibri" panose="020F0502020204030204" pitchFamily="34" charset="0"/>
                <a:cs typeface="Calibri" panose="020F0502020204030204" pitchFamily="34" charset="0"/>
              </a:rPr>
              <a:t>Consider allocating </a:t>
            </a:r>
            <a:r>
              <a:rPr lang="en-GB" sz="3800" b="1" dirty="0">
                <a:solidFill>
                  <a:schemeClr val="bg1"/>
                </a:solidFill>
                <a:latin typeface="Calibri" panose="020F0502020204030204" pitchFamily="34" charset="0"/>
                <a:cs typeface="Calibri" panose="020F0502020204030204" pitchFamily="34" charset="0"/>
              </a:rPr>
              <a:t>roles.</a:t>
            </a:r>
          </a:p>
          <a:p>
            <a:pPr marL="571500" indent="-571500">
              <a:buFont typeface="Arial" panose="020B0604020202020204" pitchFamily="34" charset="0"/>
              <a:buChar char="•"/>
            </a:pPr>
            <a:r>
              <a:rPr lang="en-GB" sz="3800" dirty="0">
                <a:solidFill>
                  <a:schemeClr val="bg1"/>
                </a:solidFill>
                <a:latin typeface="Calibri" panose="020F0502020204030204" pitchFamily="34" charset="0"/>
                <a:cs typeface="Calibri" panose="020F0502020204030204" pitchFamily="34" charset="0"/>
              </a:rPr>
              <a:t>Talk about individual </a:t>
            </a:r>
            <a:r>
              <a:rPr lang="en-GB" sz="3800" b="1" dirty="0">
                <a:solidFill>
                  <a:schemeClr val="bg1"/>
                </a:solidFill>
                <a:latin typeface="Calibri" panose="020F0502020204030204" pitchFamily="34" charset="0"/>
                <a:cs typeface="Calibri" panose="020F0502020204030204" pitchFamily="34" charset="0"/>
              </a:rPr>
              <a:t>strengths</a:t>
            </a:r>
            <a:r>
              <a:rPr lang="en-GB" sz="3800" dirty="0">
                <a:solidFill>
                  <a:schemeClr val="bg1"/>
                </a:solidFill>
                <a:latin typeface="Calibri" panose="020F0502020204030204" pitchFamily="34" charset="0"/>
                <a:cs typeface="Calibri" panose="020F0502020204030204" pitchFamily="34" charset="0"/>
              </a:rPr>
              <a:t> and how to use these.</a:t>
            </a:r>
          </a:p>
          <a:p>
            <a:pPr marL="571500" indent="-571500">
              <a:buFont typeface="Arial" panose="020B0604020202020204" pitchFamily="34" charset="0"/>
              <a:buChar char="•"/>
            </a:pPr>
            <a:r>
              <a:rPr lang="en-GB" sz="3800" dirty="0">
                <a:solidFill>
                  <a:schemeClr val="bg1"/>
                </a:solidFill>
                <a:latin typeface="Calibri" panose="020F0502020204030204" pitchFamily="34" charset="0"/>
                <a:cs typeface="Calibri" panose="020F0502020204030204" pitchFamily="34" charset="0"/>
              </a:rPr>
              <a:t>Talk about </a:t>
            </a:r>
            <a:r>
              <a:rPr lang="en-GB" sz="3800" b="1" dirty="0">
                <a:solidFill>
                  <a:schemeClr val="bg1"/>
                </a:solidFill>
                <a:latin typeface="Calibri" panose="020F0502020204030204" pitchFamily="34" charset="0"/>
                <a:cs typeface="Calibri" panose="020F0502020204030204" pitchFamily="34" charset="0"/>
              </a:rPr>
              <a:t>‘what ifs’ </a:t>
            </a:r>
            <a:r>
              <a:rPr lang="en-GB" sz="3800" dirty="0">
                <a:solidFill>
                  <a:schemeClr val="bg1"/>
                </a:solidFill>
                <a:latin typeface="Calibri" panose="020F0502020204030204" pitchFamily="34" charset="0"/>
                <a:cs typeface="Calibri" panose="020F0502020204030204" pitchFamily="34" charset="0"/>
              </a:rPr>
              <a:t>and how to handle these.</a:t>
            </a:r>
          </a:p>
          <a:p>
            <a:pPr marL="571500" indent="-571500">
              <a:buFont typeface="Arial" panose="020B0604020202020204" pitchFamily="34" charset="0"/>
              <a:buChar char="•"/>
            </a:pPr>
            <a:r>
              <a:rPr lang="en-GB" sz="3800" dirty="0">
                <a:solidFill>
                  <a:schemeClr val="bg1"/>
                </a:solidFill>
                <a:latin typeface="Calibri" panose="020F0502020204030204" pitchFamily="34" charset="0"/>
                <a:cs typeface="Calibri" panose="020F0502020204030204" pitchFamily="34" charset="0"/>
              </a:rPr>
              <a:t>Consider </a:t>
            </a:r>
            <a:r>
              <a:rPr lang="en-GB" sz="3800" b="1" dirty="0">
                <a:solidFill>
                  <a:schemeClr val="bg1"/>
                </a:solidFill>
                <a:latin typeface="Calibri" panose="020F0502020204030204" pitchFamily="34" charset="0"/>
                <a:cs typeface="Calibri" panose="020F0502020204030204" pitchFamily="34" charset="0"/>
              </a:rPr>
              <a:t>facilitating </a:t>
            </a:r>
            <a:r>
              <a:rPr lang="en-GB" sz="3800" dirty="0">
                <a:solidFill>
                  <a:schemeClr val="bg1"/>
                </a:solidFill>
                <a:latin typeface="Calibri" panose="020F0502020204030204" pitchFamily="34" charset="0"/>
                <a:cs typeface="Calibri" panose="020F0502020204030204" pitchFamily="34" charset="0"/>
              </a:rPr>
              <a:t>initial meetings. </a:t>
            </a:r>
          </a:p>
          <a:p>
            <a:pPr marL="571500" indent="-571500">
              <a:buFont typeface="Arial" panose="020B0604020202020204" pitchFamily="34" charset="0"/>
              <a:buChar char="•"/>
            </a:pPr>
            <a:r>
              <a:rPr lang="en-GB" sz="3800" dirty="0">
                <a:solidFill>
                  <a:schemeClr val="bg1"/>
                </a:solidFill>
                <a:latin typeface="Calibri" panose="020F0502020204030204" pitchFamily="34" charset="0"/>
                <a:cs typeface="Calibri" panose="020F0502020204030204" pitchFamily="34" charset="0"/>
              </a:rPr>
              <a:t>Discuss any </a:t>
            </a:r>
            <a:r>
              <a:rPr lang="en-GB" sz="3800" b="1" dirty="0">
                <a:solidFill>
                  <a:schemeClr val="bg1"/>
                </a:solidFill>
                <a:latin typeface="Calibri" panose="020F0502020204030204" pitchFamily="34" charset="0"/>
                <a:cs typeface="Calibri" panose="020F0502020204030204" pitchFamily="34" charset="0"/>
              </a:rPr>
              <a:t>tensions or imbalances</a:t>
            </a:r>
          </a:p>
          <a:p>
            <a:pPr marL="571500" indent="-571500">
              <a:buFont typeface="Arial" panose="020B0604020202020204" pitchFamily="34" charset="0"/>
              <a:buChar char="•"/>
            </a:pPr>
            <a:r>
              <a:rPr lang="en-GB" sz="3800" dirty="0">
                <a:solidFill>
                  <a:schemeClr val="bg1"/>
                </a:solidFill>
                <a:latin typeface="Calibri" panose="020F0502020204030204" pitchFamily="34" charset="0"/>
                <a:cs typeface="Calibri" panose="020F0502020204030204" pitchFamily="34" charset="0"/>
              </a:rPr>
              <a:t>If online: allow audio only </a:t>
            </a:r>
          </a:p>
          <a:p>
            <a:pPr marL="571500" indent="-571500">
              <a:buFont typeface="Arial" panose="020B0604020202020204" pitchFamily="34" charset="0"/>
              <a:buChar char="•"/>
            </a:pPr>
            <a:endParaRPr lang="en-GB" sz="3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6729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Perfectionism</a:t>
            </a:r>
          </a:p>
        </p:txBody>
      </p:sp>
      <p:sp>
        <p:nvSpPr>
          <p:cNvPr id="2" name="TextBox 1"/>
          <p:cNvSpPr txBox="1"/>
          <p:nvPr/>
        </p:nvSpPr>
        <p:spPr>
          <a:xfrm>
            <a:off x="402564" y="1331631"/>
            <a:ext cx="11386872" cy="5970865"/>
          </a:xfrm>
          <a:prstGeom prst="rect">
            <a:avLst/>
          </a:prstGeom>
          <a:noFill/>
        </p:spPr>
        <p:txBody>
          <a:bodyPr wrap="square" rtlCol="0">
            <a:spAutoFit/>
          </a:bodyPr>
          <a:lstStyle/>
          <a:p>
            <a:pPr marL="571500" indent="-571500">
              <a:buFont typeface="Arial" panose="020B0604020202020204" pitchFamily="34" charset="0"/>
              <a:buChar char="•"/>
            </a:pPr>
            <a:r>
              <a:rPr lang="en-GB" sz="3800" b="1" dirty="0">
                <a:solidFill>
                  <a:schemeClr val="bg1"/>
                </a:solidFill>
                <a:latin typeface="Calibri" panose="020F0502020204030204" pitchFamily="34" charset="0"/>
                <a:cs typeface="Calibri" panose="020F0502020204030204" pitchFamily="34" charset="0"/>
              </a:rPr>
              <a:t>Monotropism</a:t>
            </a:r>
            <a:r>
              <a:rPr lang="en-GB" sz="3800" dirty="0">
                <a:solidFill>
                  <a:schemeClr val="bg1"/>
                </a:solidFill>
                <a:latin typeface="Calibri" panose="020F0502020204030204" pitchFamily="34" charset="0"/>
                <a:cs typeface="Calibri" panose="020F0502020204030204" pitchFamily="34" charset="0"/>
              </a:rPr>
              <a:t> and flow states</a:t>
            </a:r>
          </a:p>
          <a:p>
            <a:pPr marL="571500" indent="-571500">
              <a:buFont typeface="Arial" panose="020B0604020202020204" pitchFamily="34" charset="0"/>
              <a:buChar char="•"/>
            </a:pPr>
            <a:r>
              <a:rPr lang="en-GB" sz="3800" dirty="0">
                <a:solidFill>
                  <a:schemeClr val="bg1"/>
                </a:solidFill>
                <a:latin typeface="Calibri" panose="020F0502020204030204" pitchFamily="34" charset="0"/>
                <a:cs typeface="Calibri" panose="020F0502020204030204" pitchFamily="34" charset="0"/>
              </a:rPr>
              <a:t>Identifying the </a:t>
            </a:r>
            <a:r>
              <a:rPr lang="en-GB" sz="3800" b="1" dirty="0">
                <a:solidFill>
                  <a:schemeClr val="bg1"/>
                </a:solidFill>
                <a:latin typeface="Calibri" panose="020F0502020204030204" pitchFamily="34" charset="0"/>
                <a:cs typeface="Calibri" panose="020F0502020204030204" pitchFamily="34" charset="0"/>
              </a:rPr>
              <a:t>stopping point</a:t>
            </a:r>
            <a:r>
              <a:rPr lang="en-GB" sz="3800" dirty="0">
                <a:solidFill>
                  <a:schemeClr val="bg1"/>
                </a:solidFill>
                <a:latin typeface="Calibri" panose="020F0502020204030204" pitchFamily="34" charset="0"/>
                <a:cs typeface="Calibri" panose="020F0502020204030204" pitchFamily="34" charset="0"/>
              </a:rPr>
              <a:t>.</a:t>
            </a:r>
          </a:p>
          <a:p>
            <a:pPr marL="571500" indent="-571500">
              <a:buFont typeface="Arial" panose="020B0604020202020204" pitchFamily="34" charset="0"/>
              <a:buChar char="•"/>
            </a:pPr>
            <a:r>
              <a:rPr lang="en-GB" sz="3800" dirty="0">
                <a:solidFill>
                  <a:schemeClr val="bg1"/>
                </a:solidFill>
                <a:latin typeface="Calibri" panose="020F0502020204030204" pitchFamily="34" charset="0"/>
                <a:cs typeface="Calibri" panose="020F0502020204030204" pitchFamily="34" charset="0"/>
              </a:rPr>
              <a:t>Noticing detail and </a:t>
            </a:r>
            <a:r>
              <a:rPr lang="en-GB" sz="3800" b="1" dirty="0">
                <a:solidFill>
                  <a:schemeClr val="bg1"/>
                </a:solidFill>
                <a:latin typeface="Calibri" panose="020F0502020204030204" pitchFamily="34" charset="0"/>
                <a:cs typeface="Calibri" panose="020F0502020204030204" pitchFamily="34" charset="0"/>
              </a:rPr>
              <a:t>over-analysing</a:t>
            </a:r>
            <a:r>
              <a:rPr lang="en-GB" sz="3800" dirty="0">
                <a:solidFill>
                  <a:schemeClr val="bg1"/>
                </a:solidFill>
                <a:latin typeface="Calibri" panose="020F0502020204030204" pitchFamily="34" charset="0"/>
                <a:cs typeface="Calibri" panose="020F0502020204030204" pitchFamily="34" charset="0"/>
              </a:rPr>
              <a:t> mistakes.</a:t>
            </a:r>
          </a:p>
          <a:p>
            <a:pPr marL="571500" indent="-571500">
              <a:buFont typeface="Arial" panose="020B0604020202020204" pitchFamily="34" charset="0"/>
              <a:buChar char="•"/>
            </a:pPr>
            <a:r>
              <a:rPr lang="en-GB" sz="3800" dirty="0">
                <a:solidFill>
                  <a:schemeClr val="bg1"/>
                </a:solidFill>
                <a:latin typeface="Calibri" panose="020F0502020204030204" pitchFamily="34" charset="0"/>
                <a:cs typeface="Calibri" panose="020F0502020204030204" pitchFamily="34" charset="0"/>
              </a:rPr>
              <a:t>Dealing with the </a:t>
            </a:r>
            <a:r>
              <a:rPr lang="en-GB" sz="3800" b="1" dirty="0">
                <a:solidFill>
                  <a:schemeClr val="bg1"/>
                </a:solidFill>
                <a:latin typeface="Calibri" panose="020F0502020204030204" pitchFamily="34" charset="0"/>
                <a:cs typeface="Calibri" panose="020F0502020204030204" pitchFamily="34" charset="0"/>
              </a:rPr>
              <a:t>unintended</a:t>
            </a:r>
            <a:r>
              <a:rPr lang="en-GB" sz="3800" dirty="0">
                <a:solidFill>
                  <a:schemeClr val="bg1"/>
                </a:solidFill>
                <a:latin typeface="Calibri" panose="020F0502020204030204" pitchFamily="34" charset="0"/>
                <a:cs typeface="Calibri" panose="020F0502020204030204" pitchFamily="34" charset="0"/>
              </a:rPr>
              <a:t> / </a:t>
            </a:r>
            <a:r>
              <a:rPr lang="en-GB" sz="3800" b="1" dirty="0">
                <a:solidFill>
                  <a:schemeClr val="bg1"/>
                </a:solidFill>
                <a:latin typeface="Calibri" panose="020F0502020204030204" pitchFamily="34" charset="0"/>
                <a:cs typeface="Calibri" panose="020F0502020204030204" pitchFamily="34" charset="0"/>
              </a:rPr>
              <a:t>unexpected</a:t>
            </a:r>
            <a:r>
              <a:rPr lang="en-GB" sz="3800" dirty="0">
                <a:solidFill>
                  <a:schemeClr val="bg1"/>
                </a:solidFill>
                <a:latin typeface="Calibri" panose="020F0502020204030204" pitchFamily="34" charset="0"/>
                <a:cs typeface="Calibri" panose="020F0502020204030204" pitchFamily="34" charset="0"/>
              </a:rPr>
              <a:t>.</a:t>
            </a:r>
          </a:p>
          <a:p>
            <a:pPr marL="571500" indent="-571500">
              <a:buFont typeface="Arial" panose="020B0604020202020204" pitchFamily="34" charset="0"/>
              <a:buChar char="•"/>
            </a:pPr>
            <a:r>
              <a:rPr lang="en-GB" sz="3800" b="1" dirty="0">
                <a:solidFill>
                  <a:schemeClr val="bg1"/>
                </a:solidFill>
                <a:latin typeface="Calibri" panose="020F0502020204030204" pitchFamily="34" charset="0"/>
                <a:cs typeface="Calibri" panose="020F0502020204030204" pitchFamily="34" charset="0"/>
              </a:rPr>
              <a:t>Perseveration</a:t>
            </a:r>
            <a:r>
              <a:rPr lang="en-GB" sz="3800" dirty="0">
                <a:solidFill>
                  <a:schemeClr val="bg1"/>
                </a:solidFill>
                <a:latin typeface="Calibri" panose="020F0502020204030204" pitchFamily="34" charset="0"/>
                <a:cs typeface="Calibri" panose="020F0502020204030204" pitchFamily="34" charset="0"/>
              </a:rPr>
              <a:t>.</a:t>
            </a:r>
          </a:p>
          <a:p>
            <a:pPr marL="571500" indent="-571500">
              <a:buFont typeface="Arial" panose="020B0604020202020204" pitchFamily="34" charset="0"/>
              <a:buChar char="•"/>
            </a:pPr>
            <a:r>
              <a:rPr lang="en-GB" sz="3800" dirty="0">
                <a:solidFill>
                  <a:schemeClr val="bg1"/>
                </a:solidFill>
                <a:latin typeface="Calibri" panose="020F0502020204030204" pitchFamily="34" charset="0"/>
                <a:cs typeface="Calibri" panose="020F0502020204030204" pitchFamily="34" charset="0"/>
              </a:rPr>
              <a:t>Fear of </a:t>
            </a:r>
            <a:r>
              <a:rPr lang="en-GB" sz="3800" b="1" dirty="0">
                <a:solidFill>
                  <a:schemeClr val="bg1"/>
                </a:solidFill>
                <a:latin typeface="Calibri" panose="020F0502020204030204" pitchFamily="34" charset="0"/>
                <a:cs typeface="Calibri" panose="020F0502020204030204" pitchFamily="34" charset="0"/>
              </a:rPr>
              <a:t>scrutiny</a:t>
            </a:r>
            <a:r>
              <a:rPr lang="en-GB" sz="3800" dirty="0">
                <a:solidFill>
                  <a:schemeClr val="bg1"/>
                </a:solidFill>
                <a:latin typeface="Calibri" panose="020F0502020204030204" pitchFamily="34" charset="0"/>
                <a:cs typeface="Calibri" panose="020F0502020204030204" pitchFamily="34" charset="0"/>
              </a:rPr>
              <a:t>. </a:t>
            </a:r>
          </a:p>
          <a:p>
            <a:pPr marL="571500" indent="-571500">
              <a:buFont typeface="Arial" panose="020B0604020202020204" pitchFamily="34" charset="0"/>
              <a:buChar char="•"/>
            </a:pPr>
            <a:r>
              <a:rPr lang="en-GB" sz="3800" dirty="0">
                <a:solidFill>
                  <a:schemeClr val="bg1"/>
                </a:solidFill>
                <a:latin typeface="Calibri" panose="020F0502020204030204" pitchFamily="34" charset="0"/>
                <a:cs typeface="Calibri" panose="020F0502020204030204" pitchFamily="34" charset="0"/>
              </a:rPr>
              <a:t>Motivation = </a:t>
            </a:r>
            <a:r>
              <a:rPr lang="en-GB" sz="3800" b="1" dirty="0">
                <a:solidFill>
                  <a:schemeClr val="bg1"/>
                </a:solidFill>
                <a:latin typeface="Calibri" panose="020F0502020204030204" pitchFamily="34" charset="0"/>
                <a:cs typeface="Calibri" panose="020F0502020204030204" pitchFamily="34" charset="0"/>
              </a:rPr>
              <a:t>fear of failure </a:t>
            </a:r>
            <a:r>
              <a:rPr lang="en-GB" sz="3800" dirty="0">
                <a:solidFill>
                  <a:schemeClr val="bg1"/>
                </a:solidFill>
                <a:latin typeface="Calibri" panose="020F0502020204030204" pitchFamily="34" charset="0"/>
                <a:cs typeface="Calibri" panose="020F0502020204030204" pitchFamily="34" charset="0"/>
              </a:rPr>
              <a:t>not expectation of success. </a:t>
            </a:r>
          </a:p>
          <a:p>
            <a:pPr marL="571500" indent="-571500">
              <a:buFont typeface="Arial" panose="020B0604020202020204" pitchFamily="34" charset="0"/>
              <a:buChar char="•"/>
            </a:pPr>
            <a:r>
              <a:rPr lang="en-GB" sz="3800" b="1" dirty="0">
                <a:solidFill>
                  <a:schemeClr val="bg1"/>
                </a:solidFill>
                <a:latin typeface="Calibri" panose="020F0502020204030204" pitchFamily="34" charset="0"/>
                <a:cs typeface="Calibri" panose="020F0502020204030204" pitchFamily="34" charset="0"/>
              </a:rPr>
              <a:t>Black and white thinking</a:t>
            </a:r>
            <a:r>
              <a:rPr lang="en-GB" sz="3800" dirty="0">
                <a:solidFill>
                  <a:schemeClr val="bg1"/>
                </a:solidFill>
                <a:latin typeface="Calibri" panose="020F0502020204030204" pitchFamily="34" charset="0"/>
                <a:cs typeface="Calibri" panose="020F0502020204030204" pitchFamily="34" charset="0"/>
              </a:rPr>
              <a:t>. </a:t>
            </a:r>
          </a:p>
          <a:p>
            <a:pPr marL="571500" indent="-571500">
              <a:buFont typeface="Arial" panose="020B0604020202020204" pitchFamily="34" charset="0"/>
              <a:buChar char="•"/>
            </a:pPr>
            <a:endParaRPr lang="en-GB" sz="4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7762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Perfectionism - strategies</a:t>
            </a:r>
          </a:p>
        </p:txBody>
      </p:sp>
      <p:sp>
        <p:nvSpPr>
          <p:cNvPr id="2" name="TextBox 1"/>
          <p:cNvSpPr txBox="1"/>
          <p:nvPr/>
        </p:nvSpPr>
        <p:spPr>
          <a:xfrm>
            <a:off x="521207" y="1443841"/>
            <a:ext cx="11386872" cy="5632311"/>
          </a:xfrm>
          <a:prstGeom prst="rect">
            <a:avLst/>
          </a:prstGeom>
          <a:noFill/>
        </p:spPr>
        <p:txBody>
          <a:bodyPr wrap="square" rtlCol="0">
            <a:spAutoFit/>
          </a:bodyPr>
          <a:lstStyle/>
          <a:p>
            <a:pPr marL="571500" indent="-571500">
              <a:buFont typeface="Arial" panose="020B0604020202020204" pitchFamily="34" charset="0"/>
              <a:buChar char="•"/>
            </a:pPr>
            <a:r>
              <a:rPr lang="en-GB" sz="4000" b="1" dirty="0">
                <a:solidFill>
                  <a:schemeClr val="bg1"/>
                </a:solidFill>
                <a:latin typeface="Arial" panose="020B0604020202020204" pitchFamily="34" charset="0"/>
                <a:cs typeface="Arial" panose="020B0604020202020204" pitchFamily="34" charset="0"/>
              </a:rPr>
              <a:t>Reframe</a:t>
            </a:r>
            <a:r>
              <a:rPr lang="en-GB" sz="4000" dirty="0">
                <a:solidFill>
                  <a:schemeClr val="bg1"/>
                </a:solidFill>
                <a:latin typeface="Arial" panose="020B0604020202020204" pitchFamily="34" charset="0"/>
                <a:cs typeface="Arial" panose="020B0604020202020204" pitchFamily="34" charset="0"/>
              </a:rPr>
              <a:t> the ‘mistake’.</a:t>
            </a:r>
          </a:p>
          <a:p>
            <a:pPr marL="571500" indent="-571500">
              <a:buFont typeface="Arial" panose="020B0604020202020204" pitchFamily="34" charset="0"/>
              <a:buChar char="•"/>
            </a:pPr>
            <a:r>
              <a:rPr lang="en-GB" sz="4000" dirty="0">
                <a:solidFill>
                  <a:schemeClr val="bg1"/>
                </a:solidFill>
                <a:latin typeface="Arial" panose="020B0604020202020204" pitchFamily="34" charset="0"/>
                <a:cs typeface="Arial" panose="020B0604020202020204" pitchFamily="34" charset="0"/>
              </a:rPr>
              <a:t>Keep </a:t>
            </a:r>
            <a:r>
              <a:rPr lang="en-GB" sz="4000" b="1" dirty="0">
                <a:solidFill>
                  <a:schemeClr val="bg1"/>
                </a:solidFill>
                <a:latin typeface="Arial" panose="020B0604020202020204" pitchFamily="34" charset="0"/>
                <a:cs typeface="Arial" panose="020B0604020202020204" pitchFamily="34" charset="0"/>
              </a:rPr>
              <a:t>visual records of improvement</a:t>
            </a:r>
            <a:r>
              <a:rPr lang="en-GB" sz="4000" dirty="0">
                <a:solidFill>
                  <a:schemeClr val="bg1"/>
                </a:solidFill>
                <a:latin typeface="Arial" panose="020B0604020202020204" pitchFamily="34" charset="0"/>
                <a:cs typeface="Arial" panose="020B0604020202020204" pitchFamily="34" charset="0"/>
              </a:rPr>
              <a:t> / attainment. </a:t>
            </a:r>
          </a:p>
          <a:p>
            <a:pPr marL="571500" indent="-571500">
              <a:buFont typeface="Arial" panose="020B0604020202020204" pitchFamily="34" charset="0"/>
              <a:buChar char="•"/>
            </a:pPr>
            <a:r>
              <a:rPr lang="en-GB" sz="4000" dirty="0">
                <a:solidFill>
                  <a:schemeClr val="bg1"/>
                </a:solidFill>
                <a:latin typeface="Arial" panose="020B0604020202020204" pitchFamily="34" charset="0"/>
                <a:cs typeface="Arial" panose="020B0604020202020204" pitchFamily="34" charset="0"/>
              </a:rPr>
              <a:t>Talk about </a:t>
            </a:r>
            <a:r>
              <a:rPr lang="en-GB" sz="4000" b="1" dirty="0">
                <a:solidFill>
                  <a:schemeClr val="bg1"/>
                </a:solidFill>
                <a:latin typeface="Arial" panose="020B0604020202020204" pitchFamily="34" charset="0"/>
                <a:cs typeface="Arial" panose="020B0604020202020204" pitchFamily="34" charset="0"/>
              </a:rPr>
              <a:t>consequences</a:t>
            </a:r>
            <a:r>
              <a:rPr lang="en-GB" sz="4000" dirty="0">
                <a:solidFill>
                  <a:schemeClr val="bg1"/>
                </a:solidFill>
                <a:latin typeface="Arial" panose="020B0604020202020204" pitchFamily="34" charset="0"/>
                <a:cs typeface="Arial" panose="020B0604020202020204" pitchFamily="34" charset="0"/>
              </a:rPr>
              <a:t> and ‘what if’ planning.</a:t>
            </a:r>
          </a:p>
          <a:p>
            <a:pPr marL="571500" indent="-571500">
              <a:buFont typeface="Arial" panose="020B0604020202020204" pitchFamily="34" charset="0"/>
              <a:buChar char="•"/>
            </a:pPr>
            <a:r>
              <a:rPr lang="en-GB" sz="4000" dirty="0">
                <a:solidFill>
                  <a:schemeClr val="bg1"/>
                </a:solidFill>
                <a:latin typeface="Arial" panose="020B0604020202020204" pitchFamily="34" charset="0"/>
                <a:cs typeface="Arial" panose="020B0604020202020204" pitchFamily="34" charset="0"/>
              </a:rPr>
              <a:t>Talk about the </a:t>
            </a:r>
            <a:r>
              <a:rPr lang="en-GB" sz="4000" b="1" dirty="0">
                <a:solidFill>
                  <a:schemeClr val="bg1"/>
                </a:solidFill>
                <a:latin typeface="Arial" panose="020B0604020202020204" pitchFamily="34" charset="0"/>
                <a:cs typeface="Arial" panose="020B0604020202020204" pitchFamily="34" charset="0"/>
              </a:rPr>
              <a:t>‘good enough’ zone</a:t>
            </a:r>
            <a:r>
              <a:rPr lang="en-GB" sz="4000" dirty="0">
                <a:solidFill>
                  <a:schemeClr val="bg1"/>
                </a:solidFill>
                <a:latin typeface="Arial" panose="020B0604020202020204" pitchFamily="34" charset="0"/>
                <a:cs typeface="Arial" panose="020B0604020202020204" pitchFamily="34" charset="0"/>
              </a:rPr>
              <a:t>. </a:t>
            </a:r>
          </a:p>
          <a:p>
            <a:pPr marL="571500" indent="-571500">
              <a:buFont typeface="Arial" panose="020B0604020202020204" pitchFamily="34" charset="0"/>
              <a:buChar char="•"/>
            </a:pPr>
            <a:r>
              <a:rPr lang="en-GB" sz="4000" dirty="0">
                <a:solidFill>
                  <a:schemeClr val="bg1"/>
                </a:solidFill>
                <a:latin typeface="Arial" panose="020B0604020202020204" pitchFamily="34" charset="0"/>
                <a:cs typeface="Arial" panose="020B0604020202020204" pitchFamily="34" charset="0"/>
              </a:rPr>
              <a:t>Challenge </a:t>
            </a:r>
            <a:r>
              <a:rPr lang="en-GB" sz="4000" b="1" dirty="0">
                <a:solidFill>
                  <a:schemeClr val="bg1"/>
                </a:solidFill>
                <a:latin typeface="Arial" panose="020B0604020202020204" pitchFamily="34" charset="0"/>
                <a:cs typeface="Arial" panose="020B0604020202020204" pitchFamily="34" charset="0"/>
              </a:rPr>
              <a:t>catastrophizing</a:t>
            </a:r>
            <a:r>
              <a:rPr lang="en-GB" sz="4000" dirty="0">
                <a:solidFill>
                  <a:schemeClr val="bg1"/>
                </a:solidFill>
                <a:latin typeface="Arial" panose="020B0604020202020204" pitchFamily="34" charset="0"/>
                <a:cs typeface="Arial" panose="020B0604020202020204" pitchFamily="34" charset="0"/>
              </a:rPr>
              <a:t>.</a:t>
            </a:r>
          </a:p>
          <a:p>
            <a:pPr marL="571500" indent="-571500">
              <a:buFont typeface="Arial" panose="020B0604020202020204" pitchFamily="34" charset="0"/>
              <a:buChar char="•"/>
            </a:pPr>
            <a:r>
              <a:rPr lang="en-GB" sz="4000" dirty="0">
                <a:solidFill>
                  <a:schemeClr val="bg1"/>
                </a:solidFill>
                <a:latin typeface="Arial" panose="020B0604020202020204" pitchFamily="34" charset="0"/>
                <a:cs typeface="Arial" panose="020B0604020202020204" pitchFamily="34" charset="0"/>
              </a:rPr>
              <a:t>Set a </a:t>
            </a:r>
            <a:r>
              <a:rPr lang="en-GB" sz="4000" b="1" dirty="0">
                <a:solidFill>
                  <a:schemeClr val="bg1"/>
                </a:solidFill>
                <a:latin typeface="Arial" panose="020B0604020202020204" pitchFamily="34" charset="0"/>
                <a:cs typeface="Arial" panose="020B0604020202020204" pitchFamily="34" charset="0"/>
              </a:rPr>
              <a:t>positive example</a:t>
            </a:r>
            <a:r>
              <a:rPr lang="en-GB" sz="4000" dirty="0">
                <a:solidFill>
                  <a:schemeClr val="bg1"/>
                </a:solidFill>
                <a:latin typeface="Arial" panose="020B0604020202020204" pitchFamily="34" charset="0"/>
                <a:cs typeface="Arial" panose="020B0604020202020204" pitchFamily="34" charset="0"/>
              </a:rPr>
              <a:t>. </a:t>
            </a:r>
          </a:p>
          <a:p>
            <a:pPr marL="571500" indent="-571500">
              <a:buFont typeface="Arial" panose="020B0604020202020204" pitchFamily="34" charset="0"/>
              <a:buChar char="•"/>
            </a:pPr>
            <a:endParaRPr lang="en-GB"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573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What is autism?</a:t>
            </a:r>
          </a:p>
        </p:txBody>
      </p:sp>
      <p:sp>
        <p:nvSpPr>
          <p:cNvPr id="2" name="TextBox 1">
            <a:extLst>
              <a:ext uri="{FF2B5EF4-FFF2-40B4-BE49-F238E27FC236}">
                <a16:creationId xmlns:a16="http://schemas.microsoft.com/office/drawing/2014/main" id="{CEE3CF51-A655-4F00-B192-D43DF69BCC92}"/>
              </a:ext>
            </a:extLst>
          </p:cNvPr>
          <p:cNvSpPr txBox="1"/>
          <p:nvPr/>
        </p:nvSpPr>
        <p:spPr>
          <a:xfrm>
            <a:off x="521206" y="1225689"/>
            <a:ext cx="11670794" cy="5632311"/>
          </a:xfrm>
          <a:prstGeom prst="rect">
            <a:avLst/>
          </a:prstGeom>
          <a:noFill/>
        </p:spPr>
        <p:txBody>
          <a:bodyPr wrap="square" rtlCol="0">
            <a:spAutoFit/>
          </a:bodyPr>
          <a:lstStyle/>
          <a:p>
            <a:pPr marL="274313" lvl="0" indent="-274313" defTabSz="914377">
              <a:spcBef>
                <a:spcPct val="20000"/>
              </a:spcBef>
              <a:buFont typeface="Arial" pitchFamily="34" charset="0"/>
              <a:buChar char="•"/>
            </a:pPr>
            <a:r>
              <a:rPr lang="en-GB" sz="3600" dirty="0">
                <a:solidFill>
                  <a:srgbClr val="3F3F3F"/>
                </a:solidFill>
                <a:latin typeface="Calibri" panose="020F0502020204030204" pitchFamily="34" charset="0"/>
                <a:cs typeface="Calibri" panose="020F0502020204030204" pitchFamily="34" charset="0"/>
              </a:rPr>
              <a:t>Definition: “Lifelong neuro-developmental disability”</a:t>
            </a:r>
          </a:p>
          <a:p>
            <a:pPr marL="274313" lvl="0" indent="-274313" defTabSz="914377">
              <a:spcBef>
                <a:spcPct val="20000"/>
              </a:spcBef>
              <a:buFont typeface="Arial" pitchFamily="34" charset="0"/>
              <a:buChar char="•"/>
            </a:pPr>
            <a:r>
              <a:rPr lang="en-GB" sz="3600" dirty="0">
                <a:solidFill>
                  <a:srgbClr val="3F3F3F"/>
                </a:solidFill>
                <a:latin typeface="Calibri" panose="020F0502020204030204" pitchFamily="34" charset="0"/>
                <a:cs typeface="Calibri" panose="020F0502020204030204" pitchFamily="34" charset="0"/>
              </a:rPr>
              <a:t>Different </a:t>
            </a:r>
            <a:r>
              <a:rPr lang="en-GB" sz="3600" b="1" dirty="0">
                <a:solidFill>
                  <a:srgbClr val="3F3F3F"/>
                </a:solidFill>
                <a:latin typeface="Calibri" panose="020F0502020204030204" pitchFamily="34" charset="0"/>
                <a:cs typeface="Calibri" panose="020F0502020204030204" pitchFamily="34" charset="0"/>
              </a:rPr>
              <a:t>neurotype</a:t>
            </a:r>
          </a:p>
          <a:p>
            <a:pPr marL="274313" lvl="0" indent="-274313" defTabSz="914377">
              <a:spcBef>
                <a:spcPct val="20000"/>
              </a:spcBef>
              <a:buFont typeface="Arial" pitchFamily="34" charset="0"/>
              <a:buChar char="•"/>
            </a:pPr>
            <a:r>
              <a:rPr lang="en-GB" sz="3600" b="1" dirty="0">
                <a:solidFill>
                  <a:srgbClr val="3F3F3F"/>
                </a:solidFill>
                <a:latin typeface="Calibri" panose="020F0502020204030204" pitchFamily="34" charset="0"/>
                <a:cs typeface="Calibri" panose="020F0502020204030204" pitchFamily="34" charset="0"/>
              </a:rPr>
              <a:t>Perceived</a:t>
            </a:r>
            <a:r>
              <a:rPr lang="en-GB" sz="3600" dirty="0">
                <a:solidFill>
                  <a:srgbClr val="3F3F3F"/>
                </a:solidFill>
                <a:latin typeface="Calibri" panose="020F0502020204030204" pitchFamily="34" charset="0"/>
                <a:cs typeface="Calibri" panose="020F0502020204030204" pitchFamily="34" charset="0"/>
              </a:rPr>
              <a:t> differences in </a:t>
            </a:r>
            <a:r>
              <a:rPr lang="en-GB" sz="3600" b="1" dirty="0">
                <a:solidFill>
                  <a:srgbClr val="3F3F3F"/>
                </a:solidFill>
                <a:latin typeface="Calibri" panose="020F0502020204030204" pitchFamily="34" charset="0"/>
                <a:cs typeface="Calibri" panose="020F0502020204030204" pitchFamily="34" charset="0"/>
              </a:rPr>
              <a:t>neuronormative </a:t>
            </a:r>
            <a:r>
              <a:rPr lang="en-GB" sz="3600" dirty="0">
                <a:solidFill>
                  <a:srgbClr val="3F3F3F"/>
                </a:solidFill>
                <a:latin typeface="Calibri" panose="020F0502020204030204" pitchFamily="34" charset="0"/>
                <a:cs typeface="Calibri" panose="020F0502020204030204" pitchFamily="34" charset="0"/>
              </a:rPr>
              <a:t>social interaction, communication and sensory perception</a:t>
            </a:r>
          </a:p>
          <a:p>
            <a:pPr marL="274313" lvl="0" indent="-274313" defTabSz="914377">
              <a:spcBef>
                <a:spcPct val="20000"/>
              </a:spcBef>
              <a:buFont typeface="Arial" pitchFamily="34" charset="0"/>
              <a:buChar char="•"/>
            </a:pPr>
            <a:r>
              <a:rPr lang="en-GB" sz="3600" b="1" dirty="0">
                <a:solidFill>
                  <a:srgbClr val="3F3F3F"/>
                </a:solidFill>
                <a:latin typeface="Calibri" panose="020F0502020204030204" pitchFamily="34" charset="0"/>
                <a:cs typeface="Calibri" panose="020F0502020204030204" pitchFamily="34" charset="0"/>
              </a:rPr>
              <a:t>Not </a:t>
            </a:r>
            <a:r>
              <a:rPr lang="en-GB" sz="3600" dirty="0">
                <a:solidFill>
                  <a:srgbClr val="3F3F3F"/>
                </a:solidFill>
                <a:latin typeface="Calibri" panose="020F0502020204030204" pitchFamily="34" charset="0"/>
                <a:cs typeface="Calibri" panose="020F0502020204030204" pitchFamily="34" charset="0"/>
              </a:rPr>
              <a:t>a mental health condition and </a:t>
            </a:r>
            <a:r>
              <a:rPr lang="en-GB" sz="3600" b="1" dirty="0">
                <a:solidFill>
                  <a:srgbClr val="3F3F3F"/>
                </a:solidFill>
                <a:latin typeface="Calibri" panose="020F0502020204030204" pitchFamily="34" charset="0"/>
                <a:cs typeface="Calibri" panose="020F0502020204030204" pitchFamily="34" charset="0"/>
              </a:rPr>
              <a:t>not</a:t>
            </a:r>
            <a:r>
              <a:rPr lang="en-GB" sz="3600" dirty="0">
                <a:solidFill>
                  <a:srgbClr val="3F3F3F"/>
                </a:solidFill>
                <a:latin typeface="Calibri" panose="020F0502020204030204" pitchFamily="34" charset="0"/>
                <a:cs typeface="Calibri" panose="020F0502020204030204" pitchFamily="34" charset="0"/>
              </a:rPr>
              <a:t> an SpLD</a:t>
            </a:r>
          </a:p>
          <a:p>
            <a:pPr marL="274313" lvl="0" indent="-274313" defTabSz="914377">
              <a:spcBef>
                <a:spcPct val="20000"/>
              </a:spcBef>
              <a:buFont typeface="Arial" pitchFamily="34" charset="0"/>
              <a:buChar char="•"/>
            </a:pPr>
            <a:r>
              <a:rPr lang="en-GB" sz="3600" dirty="0">
                <a:solidFill>
                  <a:srgbClr val="3F3F3F"/>
                </a:solidFill>
                <a:latin typeface="Calibri" panose="020F0502020204030204" pitchFamily="34" charset="0"/>
                <a:cs typeface="Calibri" panose="020F0502020204030204" pitchFamily="34" charset="0"/>
              </a:rPr>
              <a:t>Unknown cause; no known ‘cure’ but numerous support strategies</a:t>
            </a:r>
          </a:p>
          <a:p>
            <a:pPr marL="274313" lvl="0" indent="-274313" defTabSz="914377">
              <a:spcBef>
                <a:spcPct val="20000"/>
              </a:spcBef>
              <a:buFont typeface="Arial" pitchFamily="34" charset="0"/>
              <a:buChar char="•"/>
            </a:pPr>
            <a:r>
              <a:rPr lang="en-GB" sz="3600" dirty="0">
                <a:solidFill>
                  <a:srgbClr val="3F3F3F"/>
                </a:solidFill>
                <a:latin typeface="Calibri" panose="020F0502020204030204" pitchFamily="34" charset="0"/>
                <a:cs typeface="Calibri" panose="020F0502020204030204" pitchFamily="34" charset="0"/>
              </a:rPr>
              <a:t>Approximately 1 in 100 people in UK </a:t>
            </a:r>
            <a:r>
              <a:rPr lang="en-GB" sz="3600" b="1" dirty="0">
                <a:solidFill>
                  <a:srgbClr val="3F3F3F"/>
                </a:solidFill>
                <a:latin typeface="Calibri" panose="020F0502020204030204" pitchFamily="34" charset="0"/>
                <a:cs typeface="Calibri" panose="020F0502020204030204" pitchFamily="34" charset="0"/>
              </a:rPr>
              <a:t>diagnosed</a:t>
            </a:r>
            <a:r>
              <a:rPr lang="en-GB" sz="3600" dirty="0">
                <a:solidFill>
                  <a:srgbClr val="3F3F3F"/>
                </a:solidFill>
                <a:latin typeface="Calibri" panose="020F0502020204030204" pitchFamily="34" charset="0"/>
                <a:cs typeface="Calibri" panose="020F0502020204030204" pitchFamily="34" charset="0"/>
              </a:rPr>
              <a:t> as autistic (huge underestimate – 1 in 30?)</a:t>
            </a:r>
            <a:endParaRPr lang="en-GB" sz="2400" dirty="0">
              <a:solidFill>
                <a:srgbClr val="3F3F3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23077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Perseveration</a:t>
            </a:r>
          </a:p>
        </p:txBody>
      </p:sp>
      <p:sp>
        <p:nvSpPr>
          <p:cNvPr id="2" name="TextBox 1"/>
          <p:cNvSpPr txBox="1"/>
          <p:nvPr/>
        </p:nvSpPr>
        <p:spPr>
          <a:xfrm>
            <a:off x="521207" y="1443841"/>
            <a:ext cx="11386872" cy="4770537"/>
          </a:xfrm>
          <a:prstGeom prst="rect">
            <a:avLst/>
          </a:prstGeom>
          <a:noFill/>
        </p:spPr>
        <p:txBody>
          <a:bodyPr wrap="square" rtlCol="0">
            <a:spAutoFit/>
          </a:bodyPr>
          <a:lstStyle/>
          <a:p>
            <a:pPr marL="571500" indent="-571500">
              <a:buFont typeface="Arial" panose="020B0604020202020204" pitchFamily="34" charset="0"/>
              <a:buChar char="•"/>
            </a:pPr>
            <a:r>
              <a:rPr lang="en-GB" sz="3800" dirty="0">
                <a:solidFill>
                  <a:schemeClr val="bg1"/>
                </a:solidFill>
                <a:latin typeface="Calibri" panose="020F0502020204030204" pitchFamily="34" charset="0"/>
                <a:cs typeface="Calibri" panose="020F0502020204030204" pitchFamily="34" charset="0"/>
              </a:rPr>
              <a:t>Doing/saying/thinking the same thing </a:t>
            </a:r>
            <a:r>
              <a:rPr lang="en-GB" sz="3800" b="1" dirty="0">
                <a:solidFill>
                  <a:schemeClr val="bg1"/>
                </a:solidFill>
                <a:latin typeface="Calibri" panose="020F0502020204030204" pitchFamily="34" charset="0"/>
                <a:cs typeface="Calibri" panose="020F0502020204030204" pitchFamily="34" charset="0"/>
              </a:rPr>
              <a:t>repetitively</a:t>
            </a:r>
            <a:r>
              <a:rPr lang="en-GB" sz="3800" dirty="0">
                <a:solidFill>
                  <a:schemeClr val="bg1"/>
                </a:solidFill>
                <a:latin typeface="Calibri" panose="020F0502020204030204" pitchFamily="34" charset="0"/>
                <a:cs typeface="Calibri" panose="020F0502020204030204" pitchFamily="34" charset="0"/>
              </a:rPr>
              <a:t> beyond the point of usefulness or reasonableness.</a:t>
            </a:r>
          </a:p>
          <a:p>
            <a:pPr marL="571500" indent="-571500">
              <a:buFont typeface="Arial" panose="020B0604020202020204" pitchFamily="34" charset="0"/>
              <a:buChar char="•"/>
            </a:pPr>
            <a:r>
              <a:rPr lang="en-GB" sz="3800" dirty="0">
                <a:solidFill>
                  <a:schemeClr val="bg1"/>
                </a:solidFill>
                <a:latin typeface="Calibri" panose="020F0502020204030204" pitchFamily="34" charset="0"/>
                <a:cs typeface="Calibri" panose="020F0502020204030204" pitchFamily="34" charset="0"/>
              </a:rPr>
              <a:t>Getting </a:t>
            </a:r>
            <a:r>
              <a:rPr lang="en-GB" sz="3800" b="1" dirty="0">
                <a:solidFill>
                  <a:schemeClr val="bg1"/>
                </a:solidFill>
                <a:latin typeface="Calibri" panose="020F0502020204030204" pitchFamily="34" charset="0"/>
                <a:cs typeface="Calibri" panose="020F0502020204030204" pitchFamily="34" charset="0"/>
              </a:rPr>
              <a:t>‘stuck’</a:t>
            </a:r>
            <a:r>
              <a:rPr lang="en-GB" sz="3800" dirty="0">
                <a:solidFill>
                  <a:schemeClr val="bg1"/>
                </a:solidFill>
                <a:latin typeface="Calibri" panose="020F0502020204030204" pitchFamily="34" charset="0"/>
                <a:cs typeface="Calibri" panose="020F0502020204030204" pitchFamily="34" charset="0"/>
              </a:rPr>
              <a:t> – monotropism and inertia</a:t>
            </a:r>
            <a:endParaRPr lang="en-GB" sz="3800" b="1" dirty="0">
              <a:solidFill>
                <a:schemeClr val="bg1"/>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GB" sz="3800" b="1" dirty="0">
                <a:solidFill>
                  <a:schemeClr val="bg1"/>
                </a:solidFill>
                <a:latin typeface="Calibri" panose="020F0502020204030204" pitchFamily="34" charset="0"/>
                <a:cs typeface="Calibri" panose="020F0502020204030204" pitchFamily="34" charset="0"/>
              </a:rPr>
              <a:t>Looped thinking </a:t>
            </a:r>
          </a:p>
          <a:p>
            <a:pPr marL="571500" indent="-571500">
              <a:buFont typeface="Arial" panose="020B0604020202020204" pitchFamily="34" charset="0"/>
              <a:buChar char="•"/>
            </a:pPr>
            <a:r>
              <a:rPr lang="en-GB" sz="3800" dirty="0">
                <a:solidFill>
                  <a:schemeClr val="bg1"/>
                </a:solidFill>
                <a:latin typeface="Calibri" panose="020F0502020204030204" pitchFamily="34" charset="0"/>
                <a:cs typeface="Calibri" panose="020F0502020204030204" pitchFamily="34" charset="0"/>
              </a:rPr>
              <a:t>Can be </a:t>
            </a:r>
            <a:r>
              <a:rPr lang="en-GB" sz="3800" b="1" dirty="0">
                <a:solidFill>
                  <a:schemeClr val="bg1"/>
                </a:solidFill>
                <a:latin typeface="Calibri" panose="020F0502020204030204" pitchFamily="34" charset="0"/>
                <a:cs typeface="Calibri" panose="020F0502020204030204" pitchFamily="34" charset="0"/>
              </a:rPr>
              <a:t>frustrating</a:t>
            </a:r>
            <a:r>
              <a:rPr lang="en-GB" sz="3800" dirty="0">
                <a:solidFill>
                  <a:schemeClr val="bg1"/>
                </a:solidFill>
                <a:latin typeface="Calibri" panose="020F0502020204030204" pitchFamily="34" charset="0"/>
                <a:cs typeface="Calibri" panose="020F0502020204030204" pitchFamily="34" charset="0"/>
              </a:rPr>
              <a:t>, </a:t>
            </a:r>
            <a:r>
              <a:rPr lang="en-GB" sz="3800" b="1" dirty="0">
                <a:solidFill>
                  <a:schemeClr val="bg1"/>
                </a:solidFill>
                <a:latin typeface="Calibri" panose="020F0502020204030204" pitchFamily="34" charset="0"/>
                <a:cs typeface="Calibri" panose="020F0502020204030204" pitchFamily="34" charset="0"/>
              </a:rPr>
              <a:t>demoralising</a:t>
            </a:r>
            <a:r>
              <a:rPr lang="en-GB" sz="3800" dirty="0">
                <a:solidFill>
                  <a:schemeClr val="bg1"/>
                </a:solidFill>
                <a:latin typeface="Calibri" panose="020F0502020204030204" pitchFamily="34" charset="0"/>
                <a:cs typeface="Calibri" panose="020F0502020204030204" pitchFamily="34" charset="0"/>
              </a:rPr>
              <a:t>  and </a:t>
            </a:r>
            <a:r>
              <a:rPr lang="en-GB" sz="3800" b="1" dirty="0">
                <a:solidFill>
                  <a:schemeClr val="bg1"/>
                </a:solidFill>
                <a:latin typeface="Calibri" panose="020F0502020204030204" pitchFamily="34" charset="0"/>
                <a:cs typeface="Calibri" panose="020F0502020204030204" pitchFamily="34" charset="0"/>
              </a:rPr>
              <a:t>overwhelming</a:t>
            </a:r>
            <a:r>
              <a:rPr lang="en-GB" sz="3800" dirty="0">
                <a:solidFill>
                  <a:schemeClr val="bg1"/>
                </a:solidFill>
                <a:latin typeface="Calibri" panose="020F0502020204030204" pitchFamily="34" charset="0"/>
                <a:cs typeface="Calibri" panose="020F0502020204030204" pitchFamily="34" charset="0"/>
              </a:rPr>
              <a:t> for individuals.</a:t>
            </a:r>
          </a:p>
          <a:p>
            <a:pPr marL="571500" indent="-571500">
              <a:buFont typeface="Arial" panose="020B0604020202020204" pitchFamily="34" charset="0"/>
              <a:buChar char="•"/>
            </a:pPr>
            <a:r>
              <a:rPr lang="en-GB" sz="3800" dirty="0">
                <a:solidFill>
                  <a:schemeClr val="bg1"/>
                </a:solidFill>
                <a:latin typeface="Calibri" panose="020F0502020204030204" pitchFamily="34" charset="0"/>
                <a:cs typeface="Calibri" panose="020F0502020204030204" pitchFamily="34" charset="0"/>
              </a:rPr>
              <a:t>Can </a:t>
            </a:r>
            <a:r>
              <a:rPr lang="en-GB" sz="3800" b="1" dirty="0">
                <a:solidFill>
                  <a:schemeClr val="bg1"/>
                </a:solidFill>
                <a:latin typeface="Calibri" panose="020F0502020204030204" pitchFamily="34" charset="0"/>
                <a:cs typeface="Calibri" panose="020F0502020204030204" pitchFamily="34" charset="0"/>
              </a:rPr>
              <a:t>take over </a:t>
            </a:r>
            <a:r>
              <a:rPr lang="en-GB" sz="3800" dirty="0">
                <a:solidFill>
                  <a:schemeClr val="bg1"/>
                </a:solidFill>
                <a:latin typeface="Calibri" panose="020F0502020204030204" pitchFamily="34" charset="0"/>
                <a:cs typeface="Calibri" panose="020F0502020204030204" pitchFamily="34" charset="0"/>
              </a:rPr>
              <a:t>all other thoughts and prevent other actions. </a:t>
            </a:r>
          </a:p>
        </p:txBody>
      </p:sp>
    </p:spTree>
    <p:extLst>
      <p:ext uri="{BB962C8B-B14F-4D97-AF65-F5344CB8AC3E}">
        <p14:creationId xmlns:p14="http://schemas.microsoft.com/office/powerpoint/2010/main" val="3413147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Perseveration - strategies</a:t>
            </a:r>
          </a:p>
        </p:txBody>
      </p:sp>
      <p:sp>
        <p:nvSpPr>
          <p:cNvPr id="2" name="TextBox 1"/>
          <p:cNvSpPr txBox="1"/>
          <p:nvPr/>
        </p:nvSpPr>
        <p:spPr>
          <a:xfrm>
            <a:off x="521207" y="1443841"/>
            <a:ext cx="11386872" cy="5355312"/>
          </a:xfrm>
          <a:prstGeom prst="rect">
            <a:avLst/>
          </a:prstGeom>
          <a:noFill/>
        </p:spPr>
        <p:txBody>
          <a:bodyPr wrap="square" rtlCol="0">
            <a:spAutoFit/>
          </a:bodyPr>
          <a:lstStyle/>
          <a:p>
            <a:pPr marL="571500" indent="-571500">
              <a:buFont typeface="Arial" panose="020B0604020202020204" pitchFamily="34" charset="0"/>
              <a:buChar char="•"/>
            </a:pPr>
            <a:r>
              <a:rPr lang="en-GB" sz="3800" dirty="0">
                <a:solidFill>
                  <a:schemeClr val="bg1"/>
                </a:solidFill>
                <a:latin typeface="Calibri" panose="020F0502020204030204" pitchFamily="34" charset="0"/>
                <a:cs typeface="Calibri" panose="020F0502020204030204" pitchFamily="34" charset="0"/>
              </a:rPr>
              <a:t>Identify when perseveration is becoming </a:t>
            </a:r>
            <a:r>
              <a:rPr lang="en-GB" sz="3800" b="1" dirty="0">
                <a:solidFill>
                  <a:schemeClr val="bg1"/>
                </a:solidFill>
                <a:latin typeface="Calibri" panose="020F0502020204030204" pitchFamily="34" charset="0"/>
                <a:cs typeface="Calibri" panose="020F0502020204030204" pitchFamily="34" charset="0"/>
              </a:rPr>
              <a:t>problematic</a:t>
            </a:r>
            <a:r>
              <a:rPr lang="en-GB" sz="3800" dirty="0">
                <a:solidFill>
                  <a:schemeClr val="bg1"/>
                </a:solidFill>
                <a:latin typeface="Calibri" panose="020F0502020204030204" pitchFamily="34" charset="0"/>
                <a:cs typeface="Calibri" panose="020F0502020204030204" pitchFamily="34" charset="0"/>
              </a:rPr>
              <a:t>.</a:t>
            </a:r>
          </a:p>
          <a:p>
            <a:pPr marL="571500" indent="-571500">
              <a:buFont typeface="Arial" panose="020B0604020202020204" pitchFamily="34" charset="0"/>
              <a:buChar char="•"/>
            </a:pPr>
            <a:r>
              <a:rPr lang="en-GB" sz="3800" b="1" dirty="0">
                <a:solidFill>
                  <a:schemeClr val="bg1"/>
                </a:solidFill>
                <a:latin typeface="Calibri" panose="020F0502020204030204" pitchFamily="34" charset="0"/>
                <a:cs typeface="Calibri" panose="020F0502020204030204" pitchFamily="34" charset="0"/>
              </a:rPr>
              <a:t>Talk about the causes. </a:t>
            </a:r>
            <a:r>
              <a:rPr lang="en-GB" sz="3800" dirty="0">
                <a:solidFill>
                  <a:schemeClr val="bg1"/>
                </a:solidFill>
                <a:latin typeface="Calibri" panose="020F0502020204030204" pitchFamily="34" charset="0"/>
                <a:cs typeface="Calibri" panose="020F0502020204030204" pitchFamily="34" charset="0"/>
              </a:rPr>
              <a:t>Anxiety? Uncertainty? </a:t>
            </a:r>
          </a:p>
          <a:p>
            <a:pPr marL="571500" indent="-571500">
              <a:buFont typeface="Arial" panose="020B0604020202020204" pitchFamily="34" charset="0"/>
              <a:buChar char="•"/>
            </a:pPr>
            <a:r>
              <a:rPr lang="en-GB" sz="3800" dirty="0">
                <a:solidFill>
                  <a:schemeClr val="bg1"/>
                </a:solidFill>
                <a:latin typeface="Calibri" panose="020F0502020204030204" pitchFamily="34" charset="0"/>
                <a:cs typeface="Calibri" panose="020F0502020204030204" pitchFamily="34" charset="0"/>
              </a:rPr>
              <a:t>Give </a:t>
            </a:r>
            <a:r>
              <a:rPr lang="en-GB" sz="3800" b="1" dirty="0">
                <a:solidFill>
                  <a:schemeClr val="bg1"/>
                </a:solidFill>
                <a:latin typeface="Calibri" panose="020F0502020204030204" pitchFamily="34" charset="0"/>
                <a:cs typeface="Calibri" panose="020F0502020204030204" pitchFamily="34" charset="0"/>
              </a:rPr>
              <a:t>information</a:t>
            </a:r>
            <a:r>
              <a:rPr lang="en-GB" sz="3800" dirty="0">
                <a:solidFill>
                  <a:schemeClr val="bg1"/>
                </a:solidFill>
                <a:latin typeface="Calibri" panose="020F0502020204030204" pitchFamily="34" charset="0"/>
                <a:cs typeface="Calibri" panose="020F0502020204030204" pitchFamily="34" charset="0"/>
              </a:rPr>
              <a:t> – ‘what if’ planning. </a:t>
            </a:r>
          </a:p>
          <a:p>
            <a:pPr marL="571500" indent="-571500">
              <a:buFont typeface="Arial" panose="020B0604020202020204" pitchFamily="34" charset="0"/>
              <a:buChar char="•"/>
            </a:pPr>
            <a:r>
              <a:rPr lang="en-GB" sz="3800" dirty="0">
                <a:solidFill>
                  <a:schemeClr val="bg1"/>
                </a:solidFill>
                <a:latin typeface="Calibri" panose="020F0502020204030204" pitchFamily="34" charset="0"/>
                <a:cs typeface="Calibri" panose="020F0502020204030204" pitchFamily="34" charset="0"/>
              </a:rPr>
              <a:t>Identify the </a:t>
            </a:r>
            <a:r>
              <a:rPr lang="en-GB" sz="3800" b="1" dirty="0">
                <a:solidFill>
                  <a:schemeClr val="bg1"/>
                </a:solidFill>
                <a:latin typeface="Calibri" panose="020F0502020204030204" pitchFamily="34" charset="0"/>
                <a:cs typeface="Calibri" panose="020F0502020204030204" pitchFamily="34" charset="0"/>
              </a:rPr>
              <a:t>stopping point</a:t>
            </a:r>
            <a:r>
              <a:rPr lang="en-GB" sz="3800" dirty="0">
                <a:solidFill>
                  <a:schemeClr val="bg1"/>
                </a:solidFill>
                <a:latin typeface="Calibri" panose="020F0502020204030204" pitchFamily="34" charset="0"/>
                <a:cs typeface="Calibri" panose="020F0502020204030204" pitchFamily="34" charset="0"/>
              </a:rPr>
              <a:t>.</a:t>
            </a:r>
          </a:p>
          <a:p>
            <a:pPr marL="571500" indent="-571500">
              <a:buFont typeface="Arial" panose="020B0604020202020204" pitchFamily="34" charset="0"/>
              <a:buChar char="•"/>
            </a:pPr>
            <a:r>
              <a:rPr lang="en-GB" sz="3800" dirty="0">
                <a:solidFill>
                  <a:schemeClr val="bg1"/>
                </a:solidFill>
                <a:latin typeface="Calibri" panose="020F0502020204030204" pitchFamily="34" charset="0"/>
                <a:cs typeface="Calibri" panose="020F0502020204030204" pitchFamily="34" charset="0"/>
              </a:rPr>
              <a:t>Try </a:t>
            </a:r>
            <a:r>
              <a:rPr lang="en-GB" sz="3800" b="1" dirty="0">
                <a:solidFill>
                  <a:schemeClr val="bg1"/>
                </a:solidFill>
                <a:latin typeface="Calibri" panose="020F0502020204030204" pitchFamily="34" charset="0"/>
                <a:cs typeface="Calibri" panose="020F0502020204030204" pitchFamily="34" charset="0"/>
              </a:rPr>
              <a:t>redirection</a:t>
            </a:r>
            <a:r>
              <a:rPr lang="en-GB" sz="3800" dirty="0">
                <a:solidFill>
                  <a:schemeClr val="bg1"/>
                </a:solidFill>
                <a:latin typeface="Calibri" panose="020F0502020204030204" pitchFamily="34" charset="0"/>
                <a:cs typeface="Calibri" panose="020F0502020204030204" pitchFamily="34" charset="0"/>
              </a:rPr>
              <a:t> – take a break, change activities or topics.</a:t>
            </a:r>
          </a:p>
          <a:p>
            <a:pPr marL="571500" indent="-571500">
              <a:buFont typeface="Arial" panose="020B0604020202020204" pitchFamily="34" charset="0"/>
              <a:buChar char="•"/>
            </a:pPr>
            <a:r>
              <a:rPr lang="en-GB" sz="3800" dirty="0">
                <a:solidFill>
                  <a:schemeClr val="bg1"/>
                </a:solidFill>
                <a:latin typeface="Calibri" panose="020F0502020204030204" pitchFamily="34" charset="0"/>
                <a:cs typeface="Calibri" panose="020F0502020204030204" pitchFamily="34" charset="0"/>
              </a:rPr>
              <a:t>Encourage </a:t>
            </a:r>
            <a:r>
              <a:rPr lang="en-GB" sz="3800" b="1" dirty="0">
                <a:solidFill>
                  <a:schemeClr val="bg1"/>
                </a:solidFill>
                <a:latin typeface="Calibri" panose="020F0502020204030204" pitchFamily="34" charset="0"/>
                <a:cs typeface="Calibri" panose="020F0502020204030204" pitchFamily="34" charset="0"/>
              </a:rPr>
              <a:t>self-awareness</a:t>
            </a:r>
            <a:r>
              <a:rPr lang="en-GB" sz="3800" dirty="0">
                <a:solidFill>
                  <a:schemeClr val="bg1"/>
                </a:solidFill>
                <a:latin typeface="Calibri" panose="020F0502020204030204" pitchFamily="34" charset="0"/>
                <a:cs typeface="Calibri" panose="020F0502020204030204" pitchFamily="34" charset="0"/>
              </a:rPr>
              <a:t>.</a:t>
            </a:r>
          </a:p>
          <a:p>
            <a:pPr marL="571500" indent="-571500">
              <a:buFont typeface="Arial" panose="020B0604020202020204" pitchFamily="34" charset="0"/>
              <a:buChar char="•"/>
            </a:pPr>
            <a:r>
              <a:rPr lang="en-GB" sz="3800" b="1" dirty="0">
                <a:solidFill>
                  <a:schemeClr val="bg1"/>
                </a:solidFill>
                <a:latin typeface="Calibri" panose="020F0502020204030204" pitchFamily="34" charset="0"/>
                <a:cs typeface="Calibri" panose="020F0502020204030204" pitchFamily="34" charset="0"/>
              </a:rPr>
              <a:t>Challenge</a:t>
            </a:r>
            <a:r>
              <a:rPr lang="en-GB" sz="3800" dirty="0">
                <a:solidFill>
                  <a:schemeClr val="bg1"/>
                </a:solidFill>
                <a:latin typeface="Calibri" panose="020F0502020204030204" pitchFamily="34" charset="0"/>
                <a:cs typeface="Calibri" panose="020F0502020204030204" pitchFamily="34" charset="0"/>
              </a:rPr>
              <a:t> looped thinking and catastrophizing. </a:t>
            </a:r>
          </a:p>
          <a:p>
            <a:pPr marL="571500" indent="-571500">
              <a:buFont typeface="Arial" panose="020B0604020202020204" pitchFamily="34" charset="0"/>
              <a:buChar char="•"/>
            </a:pPr>
            <a:endParaRPr lang="en-GB" sz="3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9781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AC87BF-5612-48DB-804C-AAAFB2665AD7}"/>
              </a:ext>
            </a:extLst>
          </p:cNvPr>
          <p:cNvSpPr>
            <a:spLocks noGrp="1"/>
          </p:cNvSpPr>
          <p:nvPr>
            <p:ph type="title"/>
          </p:nvPr>
        </p:nvSpPr>
        <p:spPr>
          <a:xfrm>
            <a:off x="3376612" y="1231053"/>
            <a:ext cx="5438776" cy="1658198"/>
          </a:xfrm>
        </p:spPr>
        <p:txBody>
          <a:bodyPr>
            <a:normAutofit/>
          </a:bodyPr>
          <a:lstStyle/>
          <a:p>
            <a:r>
              <a:rPr lang="en-US" sz="8800" dirty="0">
                <a:solidFill>
                  <a:schemeClr val="bg1"/>
                </a:solidFill>
                <a:latin typeface="Calibri" panose="020F0502020204030204" pitchFamily="34" charset="0"/>
                <a:cs typeface="Calibri" panose="020F0502020204030204" pitchFamily="34" charset="0"/>
              </a:rPr>
              <a:t>10 Top Tips</a:t>
            </a:r>
            <a:endParaRPr lang="en-GB" sz="8800" dirty="0">
              <a:solidFill>
                <a:schemeClr val="bg1"/>
              </a:solidFill>
              <a:latin typeface="Calibri" panose="020F0502020204030204" pitchFamily="34" charset="0"/>
              <a:cs typeface="Calibri" panose="020F0502020204030204" pitchFamily="34" charset="0"/>
            </a:endParaRPr>
          </a:p>
        </p:txBody>
      </p:sp>
      <p:sp>
        <p:nvSpPr>
          <p:cNvPr id="5" name="Content Placeholder 1">
            <a:extLst>
              <a:ext uri="{FF2B5EF4-FFF2-40B4-BE49-F238E27FC236}">
                <a16:creationId xmlns:a16="http://schemas.microsoft.com/office/drawing/2014/main" id="{7584F5F4-C3F4-4233-9337-1C1F6C37B72D}"/>
              </a:ext>
            </a:extLst>
          </p:cNvPr>
          <p:cNvSpPr txBox="1">
            <a:spLocks/>
          </p:cNvSpPr>
          <p:nvPr/>
        </p:nvSpPr>
        <p:spPr>
          <a:xfrm>
            <a:off x="191344" y="4365625"/>
            <a:ext cx="11593288" cy="1916113"/>
          </a:xfrm>
          <a:prstGeom prst="rect">
            <a:avLst/>
          </a:prstGeom>
        </p:spPr>
        <p:txBody>
          <a:bodyPr vert="horz" lIns="91440" tIns="45720" rIns="91440" bIns="45720" rtlCol="0">
            <a:normAutofit/>
          </a:bodyPr>
          <a:lstStyle>
            <a:lvl1pPr marL="274313" indent="-274313"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endParaRPr lang="en-GB" sz="3600" b="1" i="0" dirty="0">
              <a:solidFill>
                <a:srgbClr val="00823B"/>
              </a:solidFill>
              <a:latin typeface="Calibri" panose="020F0502020204030204" pitchFamily="34" charset="0"/>
              <a:cs typeface="Calibri" panose="020F0502020204030204" pitchFamily="34" charset="0"/>
            </a:endParaRPr>
          </a:p>
          <a:p>
            <a:pPr marL="0" indent="0" algn="ctr">
              <a:buFont typeface="Arial" pitchFamily="34" charset="0"/>
              <a:buNone/>
            </a:pPr>
            <a:r>
              <a:rPr lang="en-GB" sz="4800" b="1" i="0" dirty="0">
                <a:solidFill>
                  <a:srgbClr val="00823B"/>
                </a:solidFill>
                <a:latin typeface="Calibri" panose="020F0502020204030204" pitchFamily="34" charset="0"/>
                <a:cs typeface="Calibri" panose="020F0502020204030204" pitchFamily="34" charset="0"/>
              </a:rPr>
              <a:t>Also known as ‘being inclusive’</a:t>
            </a:r>
          </a:p>
        </p:txBody>
      </p:sp>
      <p:pic>
        <p:nvPicPr>
          <p:cNvPr id="7" name="Graphic 6" descr="Checklist with solid fill">
            <a:extLst>
              <a:ext uri="{FF2B5EF4-FFF2-40B4-BE49-F238E27FC236}">
                <a16:creationId xmlns:a16="http://schemas.microsoft.com/office/drawing/2014/main" id="{33FE7FF4-32B3-4028-B887-4E82CD0FA4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6379" y="2889251"/>
            <a:ext cx="1503218" cy="1503218"/>
          </a:xfrm>
          <a:prstGeom prst="rect">
            <a:avLst/>
          </a:prstGeom>
        </p:spPr>
      </p:pic>
    </p:spTree>
    <p:extLst>
      <p:ext uri="{BB962C8B-B14F-4D97-AF65-F5344CB8AC3E}">
        <p14:creationId xmlns:p14="http://schemas.microsoft.com/office/powerpoint/2010/main" val="980864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201881" y="448056"/>
            <a:ext cx="11347550" cy="640080"/>
          </a:xfrm>
        </p:spPr>
        <p:txBody>
          <a:bodyPr>
            <a:noAutofit/>
          </a:bodyPr>
          <a:lstStyle/>
          <a:p>
            <a:r>
              <a:rPr lang="en-US" sz="4400" b="1" dirty="0">
                <a:latin typeface="Calibri" panose="020F0502020204030204" pitchFamily="34" charset="0"/>
                <a:cs typeface="Calibri" panose="020F0502020204030204" pitchFamily="34" charset="0"/>
              </a:rPr>
              <a:t>10 Top Tips for supporting autistic students</a:t>
            </a:r>
          </a:p>
        </p:txBody>
      </p:sp>
      <p:sp>
        <p:nvSpPr>
          <p:cNvPr id="2" name="TextBox 1"/>
          <p:cNvSpPr txBox="1"/>
          <p:nvPr/>
        </p:nvSpPr>
        <p:spPr>
          <a:xfrm>
            <a:off x="201881" y="1273644"/>
            <a:ext cx="11990119" cy="5170646"/>
          </a:xfrm>
          <a:prstGeom prst="rect">
            <a:avLst/>
          </a:prstGeom>
          <a:noFill/>
        </p:spPr>
        <p:txBody>
          <a:bodyPr wrap="square" rtlCol="0">
            <a:spAutoFit/>
          </a:bodyPr>
          <a:lstStyle/>
          <a:p>
            <a:pPr marL="523494" indent="-514350">
              <a:buSzPts val="3200"/>
              <a:buFont typeface="+mj-lt"/>
              <a:buAutoNum type="arabicPeriod"/>
            </a:pPr>
            <a:r>
              <a:rPr lang="en-GB" sz="3300" dirty="0">
                <a:solidFill>
                  <a:srgbClr val="1F1F1F"/>
                </a:solidFill>
                <a:latin typeface="Calibri" panose="020F0502020204030204" pitchFamily="34" charset="0"/>
                <a:cs typeface="Calibri" panose="020F0502020204030204" pitchFamily="34" charset="0"/>
              </a:rPr>
              <a:t>Get to know the student – talk and </a:t>
            </a:r>
            <a:r>
              <a:rPr lang="en-GB" sz="3300" dirty="0">
                <a:solidFill>
                  <a:srgbClr val="007635"/>
                </a:solidFill>
                <a:latin typeface="Calibri" panose="020F0502020204030204" pitchFamily="34" charset="0"/>
                <a:cs typeface="Calibri" panose="020F0502020204030204" pitchFamily="34" charset="0"/>
              </a:rPr>
              <a:t>listen</a:t>
            </a:r>
            <a:r>
              <a:rPr lang="en-GB" sz="3300" dirty="0">
                <a:solidFill>
                  <a:srgbClr val="1F1F1F"/>
                </a:solidFill>
                <a:latin typeface="Calibri" panose="020F0502020204030204" pitchFamily="34" charset="0"/>
                <a:cs typeface="Calibri" panose="020F0502020204030204" pitchFamily="34" charset="0"/>
              </a:rPr>
              <a:t>!</a:t>
            </a:r>
            <a:endParaRPr lang="en-GB" sz="3300" dirty="0">
              <a:latin typeface="Calibri" panose="020F0502020204030204" pitchFamily="34" charset="0"/>
              <a:cs typeface="Calibri" panose="020F0502020204030204" pitchFamily="34" charset="0"/>
            </a:endParaRPr>
          </a:p>
          <a:p>
            <a:pPr marL="523494" indent="-514350">
              <a:buFont typeface="+mj-lt"/>
              <a:buAutoNum type="arabicPeriod"/>
            </a:pPr>
            <a:r>
              <a:rPr lang="en-GB" sz="3300" dirty="0">
                <a:solidFill>
                  <a:srgbClr val="007635"/>
                </a:solidFill>
                <a:latin typeface="Calibri" panose="020F0502020204030204" pitchFamily="34" charset="0"/>
                <a:cs typeface="Calibri" panose="020F0502020204030204" pitchFamily="34" charset="0"/>
              </a:rPr>
              <a:t>Under promise and over-deliver</a:t>
            </a:r>
          </a:p>
          <a:p>
            <a:pPr marL="523494" indent="-514350">
              <a:buFont typeface="+mj-lt"/>
              <a:buAutoNum type="arabicPeriod"/>
            </a:pPr>
            <a:r>
              <a:rPr lang="en-GB" sz="3300" dirty="0">
                <a:solidFill>
                  <a:srgbClr val="1F1F1F"/>
                </a:solidFill>
                <a:latin typeface="Calibri" panose="020F0502020204030204" pitchFamily="34" charset="0"/>
                <a:cs typeface="Calibri" panose="020F0502020204030204" pitchFamily="34" charset="0"/>
              </a:rPr>
              <a:t>Adjust </a:t>
            </a:r>
            <a:r>
              <a:rPr lang="en-GB" sz="3300" b="1" dirty="0">
                <a:solidFill>
                  <a:srgbClr val="1F1F1F"/>
                </a:solidFill>
                <a:latin typeface="Calibri" panose="020F0502020204030204" pitchFamily="34" charset="0"/>
                <a:cs typeface="Calibri" panose="020F0502020204030204" pitchFamily="34" charset="0"/>
              </a:rPr>
              <a:t>your</a:t>
            </a:r>
            <a:r>
              <a:rPr lang="en-GB" sz="3300" dirty="0">
                <a:solidFill>
                  <a:srgbClr val="1F1F1F"/>
                </a:solidFill>
                <a:latin typeface="Calibri" panose="020F0502020204030204" pitchFamily="34" charset="0"/>
                <a:cs typeface="Calibri" panose="020F0502020204030204" pitchFamily="34" charset="0"/>
              </a:rPr>
              <a:t> communication (remember double empathy)</a:t>
            </a:r>
            <a:endParaRPr lang="en-GB" sz="3300" dirty="0">
              <a:latin typeface="Calibri" panose="020F0502020204030204" pitchFamily="34" charset="0"/>
              <a:cs typeface="Calibri" panose="020F0502020204030204" pitchFamily="34" charset="0"/>
            </a:endParaRPr>
          </a:p>
          <a:p>
            <a:pPr marL="523494" indent="-514350">
              <a:buFont typeface="+mj-lt"/>
              <a:buAutoNum type="arabicPeriod"/>
            </a:pPr>
            <a:r>
              <a:rPr lang="en-GB" sz="3300" dirty="0">
                <a:solidFill>
                  <a:srgbClr val="1F1F1F"/>
                </a:solidFill>
                <a:latin typeface="Calibri" panose="020F0502020204030204" pitchFamily="34" charset="0"/>
                <a:cs typeface="Calibri" panose="020F0502020204030204" pitchFamily="34" charset="0"/>
              </a:rPr>
              <a:t>Check the sensory environment</a:t>
            </a:r>
            <a:endParaRPr lang="en-GB" sz="3300" dirty="0">
              <a:latin typeface="Calibri" panose="020F0502020204030204" pitchFamily="34" charset="0"/>
              <a:cs typeface="Calibri" panose="020F0502020204030204" pitchFamily="34" charset="0"/>
            </a:endParaRPr>
          </a:p>
          <a:p>
            <a:pPr marL="523494" indent="-514350">
              <a:buFont typeface="+mj-lt"/>
              <a:buAutoNum type="arabicPeriod"/>
            </a:pPr>
            <a:r>
              <a:rPr lang="en-GB" sz="3300" dirty="0">
                <a:solidFill>
                  <a:srgbClr val="007635"/>
                </a:solidFill>
                <a:latin typeface="Calibri" panose="020F0502020204030204" pitchFamily="34" charset="0"/>
                <a:cs typeface="Calibri" panose="020F0502020204030204" pitchFamily="34" charset="0"/>
              </a:rPr>
              <a:t>Be clear, concise and unambiguous</a:t>
            </a:r>
            <a:endParaRPr lang="en-GB" sz="3300" dirty="0">
              <a:latin typeface="Calibri" panose="020F0502020204030204" pitchFamily="34" charset="0"/>
              <a:cs typeface="Calibri" panose="020F0502020204030204" pitchFamily="34" charset="0"/>
            </a:endParaRPr>
          </a:p>
          <a:p>
            <a:pPr marL="523494" indent="-514350">
              <a:buFont typeface="+mj-lt"/>
              <a:buAutoNum type="arabicPeriod"/>
            </a:pPr>
            <a:r>
              <a:rPr lang="en-GB" sz="3300" dirty="0">
                <a:solidFill>
                  <a:srgbClr val="1F1F1F"/>
                </a:solidFill>
                <a:latin typeface="Calibri" panose="020F0502020204030204" pitchFamily="34" charset="0"/>
                <a:cs typeface="Calibri" panose="020F0502020204030204" pitchFamily="34" charset="0"/>
              </a:rPr>
              <a:t>Give details – who, what, where, when, how</a:t>
            </a:r>
            <a:endParaRPr lang="en-GB" sz="3300" dirty="0">
              <a:latin typeface="Calibri" panose="020F0502020204030204" pitchFamily="34" charset="0"/>
              <a:cs typeface="Calibri" panose="020F0502020204030204" pitchFamily="34" charset="0"/>
            </a:endParaRPr>
          </a:p>
          <a:p>
            <a:pPr marL="523494" indent="-514350">
              <a:buFont typeface="+mj-lt"/>
              <a:buAutoNum type="arabicPeriod"/>
            </a:pPr>
            <a:r>
              <a:rPr lang="en-GB" sz="3300" dirty="0">
                <a:solidFill>
                  <a:srgbClr val="1F1F1F"/>
                </a:solidFill>
                <a:latin typeface="Calibri" panose="020F0502020204030204" pitchFamily="34" charset="0"/>
                <a:cs typeface="Calibri" panose="020F0502020204030204" pitchFamily="34" charset="0"/>
              </a:rPr>
              <a:t>Don’t force eye contact – </a:t>
            </a:r>
            <a:r>
              <a:rPr lang="en-GB" sz="3300" dirty="0">
                <a:solidFill>
                  <a:srgbClr val="007635"/>
                </a:solidFill>
                <a:latin typeface="Calibri" panose="020F0502020204030204" pitchFamily="34" charset="0"/>
                <a:cs typeface="Calibri" panose="020F0502020204030204" pitchFamily="34" charset="0"/>
              </a:rPr>
              <a:t>sit side by side</a:t>
            </a:r>
            <a:endParaRPr lang="en-GB" sz="3300" dirty="0">
              <a:latin typeface="Calibri" panose="020F0502020204030204" pitchFamily="34" charset="0"/>
              <a:cs typeface="Calibri" panose="020F0502020204030204" pitchFamily="34" charset="0"/>
            </a:endParaRPr>
          </a:p>
          <a:p>
            <a:pPr marL="523494" indent="-514350">
              <a:buFont typeface="+mj-lt"/>
              <a:buAutoNum type="arabicPeriod"/>
            </a:pPr>
            <a:r>
              <a:rPr lang="en-GB" sz="3300" dirty="0">
                <a:solidFill>
                  <a:srgbClr val="1F1F1F"/>
                </a:solidFill>
                <a:latin typeface="Calibri" panose="020F0502020204030204" pitchFamily="34" charset="0"/>
                <a:cs typeface="Calibri" panose="020F0502020204030204" pitchFamily="34" charset="0"/>
              </a:rPr>
              <a:t>Anticipate and prepare</a:t>
            </a:r>
            <a:endParaRPr lang="en-GB" sz="3300" dirty="0">
              <a:latin typeface="Calibri" panose="020F0502020204030204" pitchFamily="34" charset="0"/>
              <a:cs typeface="Calibri" panose="020F0502020204030204" pitchFamily="34" charset="0"/>
            </a:endParaRPr>
          </a:p>
          <a:p>
            <a:pPr marL="523494" indent="-514350">
              <a:buFont typeface="+mj-lt"/>
              <a:buAutoNum type="arabicPeriod"/>
            </a:pPr>
            <a:r>
              <a:rPr lang="en-GB" sz="3300" dirty="0">
                <a:solidFill>
                  <a:srgbClr val="1F1F1F"/>
                </a:solidFill>
                <a:latin typeface="Calibri" panose="020F0502020204030204" pitchFamily="34" charset="0"/>
                <a:cs typeface="Calibri" panose="020F0502020204030204" pitchFamily="34" charset="0"/>
              </a:rPr>
              <a:t>Set explicit expectations, explain consequences: </a:t>
            </a:r>
            <a:r>
              <a:rPr lang="en-GB" sz="3300" dirty="0">
                <a:solidFill>
                  <a:srgbClr val="007635"/>
                </a:solidFill>
                <a:latin typeface="Calibri" panose="020F0502020204030204" pitchFamily="34" charset="0"/>
                <a:cs typeface="Calibri" panose="020F0502020204030204" pitchFamily="34" charset="0"/>
              </a:rPr>
              <a:t>‘this means that’</a:t>
            </a:r>
            <a:endParaRPr lang="en-GB" sz="3300" dirty="0">
              <a:latin typeface="Calibri" panose="020F0502020204030204" pitchFamily="34" charset="0"/>
              <a:cs typeface="Calibri" panose="020F0502020204030204" pitchFamily="34" charset="0"/>
            </a:endParaRPr>
          </a:p>
          <a:p>
            <a:pPr marL="523494" indent="-514350">
              <a:buFont typeface="+mj-lt"/>
              <a:buAutoNum type="arabicPeriod"/>
            </a:pPr>
            <a:r>
              <a:rPr lang="en-GB" sz="3300" dirty="0">
                <a:solidFill>
                  <a:srgbClr val="1F1F1F"/>
                </a:solidFill>
                <a:latin typeface="Calibri" panose="020F0502020204030204" pitchFamily="34" charset="0"/>
                <a:cs typeface="Calibri" panose="020F0502020204030204" pitchFamily="34" charset="0"/>
              </a:rPr>
              <a:t>Use </a:t>
            </a:r>
            <a:r>
              <a:rPr lang="en-GB" sz="3300" dirty="0">
                <a:solidFill>
                  <a:srgbClr val="007635"/>
                </a:solidFill>
                <a:latin typeface="Calibri" panose="020F0502020204030204" pitchFamily="34" charset="0"/>
                <a:cs typeface="Calibri" panose="020F0502020204030204" pitchFamily="34" charset="0"/>
              </a:rPr>
              <a:t>‘what if’ </a:t>
            </a:r>
            <a:r>
              <a:rPr lang="en-GB" sz="3300" dirty="0">
                <a:solidFill>
                  <a:srgbClr val="1F1F1F"/>
                </a:solidFill>
                <a:latin typeface="Calibri" panose="020F0502020204030204" pitchFamily="34" charset="0"/>
                <a:cs typeface="Calibri" panose="020F0502020204030204" pitchFamily="34" charset="0"/>
              </a:rPr>
              <a:t>planning</a:t>
            </a:r>
            <a:endParaRPr lang="en-GB" sz="3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8857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8" name="Title 7">
            <a:extLst>
              <a:ext uri="{C183D7F6-B498-43B3-948B-1728B52AA6E4}">
                <adec:decorative xmlns:adec="http://schemas.microsoft.com/office/drawing/2017/decorative" val="1"/>
              </a:ext>
            </a:extLst>
          </p:cNvPr>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Autism as a spectrum?</a:t>
            </a:r>
          </a:p>
        </p:txBody>
      </p:sp>
      <p:grpSp>
        <p:nvGrpSpPr>
          <p:cNvPr id="4" name="Group 3">
            <a:extLst>
              <a:ext uri="{FF2B5EF4-FFF2-40B4-BE49-F238E27FC236}">
                <a16:creationId xmlns:a16="http://schemas.microsoft.com/office/drawing/2014/main" id="{0E2DBB23-3E5F-47F4-A1F9-4DFA726634B2}"/>
              </a:ext>
              <a:ext uri="{C183D7F6-B498-43B3-948B-1728B52AA6E4}">
                <adec:decorative xmlns:adec="http://schemas.microsoft.com/office/drawing/2017/decorative" val="1"/>
              </a:ext>
            </a:extLst>
          </p:cNvPr>
          <p:cNvGrpSpPr/>
          <p:nvPr/>
        </p:nvGrpSpPr>
        <p:grpSpPr>
          <a:xfrm>
            <a:off x="2363029" y="1252183"/>
            <a:ext cx="7465941" cy="1944216"/>
            <a:chOff x="2495600" y="908720"/>
            <a:chExt cx="7416824" cy="1944216"/>
          </a:xfrm>
        </p:grpSpPr>
        <p:sp>
          <p:nvSpPr>
            <p:cNvPr id="5" name="Rectangle 4">
              <a:extLst>
                <a:ext uri="{FF2B5EF4-FFF2-40B4-BE49-F238E27FC236}">
                  <a16:creationId xmlns:a16="http://schemas.microsoft.com/office/drawing/2014/main" id="{80FBB3F6-E7B7-477F-9ED8-0C8BC595F12F}"/>
                </a:ext>
                <a:ext uri="{C183D7F6-B498-43B3-948B-1728B52AA6E4}">
                  <adec:decorative xmlns:adec="http://schemas.microsoft.com/office/drawing/2017/decorative" val="1"/>
                </a:ext>
              </a:extLst>
            </p:cNvPr>
            <p:cNvSpPr/>
            <p:nvPr/>
          </p:nvSpPr>
          <p:spPr>
            <a:xfrm>
              <a:off x="2495600" y="908720"/>
              <a:ext cx="7416824" cy="1944216"/>
            </a:xfrm>
            <a:prstGeom prst="rect">
              <a:avLst/>
            </a:prstGeom>
            <a:solidFill>
              <a:srgbClr val="FFFFFF"/>
            </a:solidFill>
            <a:ln w="38475" cap="flat" cmpd="sng" algn="ctr">
              <a:solidFill>
                <a:srgbClr val="7C959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ndara"/>
                <a:ea typeface="+mn-ea"/>
                <a:cs typeface="+mn-cs"/>
              </a:endParaRPr>
            </a:p>
          </p:txBody>
        </p:sp>
        <p:grpSp>
          <p:nvGrpSpPr>
            <p:cNvPr id="6" name="Group 5">
              <a:extLst>
                <a:ext uri="{FF2B5EF4-FFF2-40B4-BE49-F238E27FC236}">
                  <a16:creationId xmlns:a16="http://schemas.microsoft.com/office/drawing/2014/main" id="{485DD1A7-D80F-4B7A-BB8B-3638F0CA6055}"/>
                </a:ext>
                <a:ext uri="{C183D7F6-B498-43B3-948B-1728B52AA6E4}">
                  <adec:decorative xmlns:adec="http://schemas.microsoft.com/office/drawing/2017/decorative" val="1"/>
                </a:ext>
              </a:extLst>
            </p:cNvPr>
            <p:cNvGrpSpPr/>
            <p:nvPr/>
          </p:nvGrpSpPr>
          <p:grpSpPr>
            <a:xfrm>
              <a:off x="3143672" y="1021750"/>
              <a:ext cx="6528693" cy="1765233"/>
              <a:chOff x="3143672" y="1021750"/>
              <a:chExt cx="6528693" cy="1765233"/>
            </a:xfrm>
          </p:grpSpPr>
          <p:pic>
            <p:nvPicPr>
              <p:cNvPr id="7" name="Picture 6" descr="Two images: one depicting autism as a rainbow coloured linear scale with mild/high functioning at one end and severe/low functioning at the other.  The second diagram shows a colour wheel suggesting that autistic people have skills in different areas, such as language, motor skills, perception, sensory and executive functioning. ">
                <a:extLst>
                  <a:ext uri="{FF2B5EF4-FFF2-40B4-BE49-F238E27FC236}">
                    <a16:creationId xmlns:a16="http://schemas.microsoft.com/office/drawing/2014/main" id="{12EB6111-8251-4754-B752-8FF5566A84C8}"/>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76" y="1391085"/>
                <a:ext cx="6288633" cy="10616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B9E07C2-694B-4EF6-AFE6-697751DDC399}"/>
                  </a:ext>
                </a:extLst>
              </p:cNvPr>
              <p:cNvSpPr txBox="1"/>
              <p:nvPr/>
            </p:nvSpPr>
            <p:spPr>
              <a:xfrm>
                <a:off x="3143672" y="1043446"/>
                <a:ext cx="216024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3F3F3F"/>
                    </a:solidFill>
                    <a:effectLst/>
                    <a:uLnTx/>
                    <a:uFillTx/>
                    <a:latin typeface="Candara"/>
                  </a:rPr>
                  <a:t>‘Low functioning’</a:t>
                </a:r>
              </a:p>
            </p:txBody>
          </p:sp>
          <p:sp>
            <p:nvSpPr>
              <p:cNvPr id="10" name="TextBox 9">
                <a:extLst>
                  <a:ext uri="{FF2B5EF4-FFF2-40B4-BE49-F238E27FC236}">
                    <a16:creationId xmlns:a16="http://schemas.microsoft.com/office/drawing/2014/main" id="{9DE7077C-CB9D-4470-9015-B634255B6764}"/>
                  </a:ext>
                </a:extLst>
              </p:cNvPr>
              <p:cNvSpPr txBox="1"/>
              <p:nvPr/>
            </p:nvSpPr>
            <p:spPr>
              <a:xfrm>
                <a:off x="7512125" y="1021750"/>
                <a:ext cx="216024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3F3F3F"/>
                    </a:solidFill>
                    <a:effectLst/>
                    <a:uLnTx/>
                    <a:uFillTx/>
                    <a:latin typeface="Candara"/>
                  </a:rPr>
                  <a:t>‘High functioning’</a:t>
                </a:r>
              </a:p>
            </p:txBody>
          </p:sp>
          <p:cxnSp>
            <p:nvCxnSpPr>
              <p:cNvPr id="11" name="Straight Arrow Connector 10">
                <a:extLst>
                  <a:ext uri="{FF2B5EF4-FFF2-40B4-BE49-F238E27FC236}">
                    <a16:creationId xmlns:a16="http://schemas.microsoft.com/office/drawing/2014/main" id="{945EC057-F24D-4562-BE68-3EB4CF575D13}"/>
                  </a:ext>
                  <a:ext uri="{C183D7F6-B498-43B3-948B-1728B52AA6E4}">
                    <adec:decorative xmlns:adec="http://schemas.microsoft.com/office/drawing/2017/decorative" val="1"/>
                  </a:ext>
                </a:extLst>
              </p:cNvPr>
              <p:cNvCxnSpPr/>
              <p:nvPr/>
            </p:nvCxnSpPr>
            <p:spPr>
              <a:xfrm>
                <a:off x="5087892" y="1228111"/>
                <a:ext cx="2424237" cy="0"/>
              </a:xfrm>
              <a:prstGeom prst="straightConnector1">
                <a:avLst/>
              </a:prstGeom>
              <a:noFill/>
              <a:ln w="38475" cap="flat" cmpd="sng" algn="ctr">
                <a:solidFill>
                  <a:srgbClr val="3F3F3F"/>
                </a:solidFill>
                <a:prstDash val="solid"/>
                <a:headEnd type="triangle"/>
                <a:tailEnd type="triangle"/>
              </a:ln>
              <a:effectLst>
                <a:outerShdw blurRad="50800" dist="25400" dir="5400000" rotWithShape="0">
                  <a:srgbClr val="000000">
                    <a:alpha val="55000"/>
                  </a:srgbClr>
                </a:outerShdw>
              </a:effectLst>
            </p:spPr>
          </p:cxnSp>
          <p:cxnSp>
            <p:nvCxnSpPr>
              <p:cNvPr id="12" name="Straight Arrow Connector 11">
                <a:extLst>
                  <a:ext uri="{FF2B5EF4-FFF2-40B4-BE49-F238E27FC236}">
                    <a16:creationId xmlns:a16="http://schemas.microsoft.com/office/drawing/2014/main" id="{423D1865-D33F-4F31-A494-2B5A78E4E9FD}"/>
                  </a:ext>
                  <a:ext uri="{C183D7F6-B498-43B3-948B-1728B52AA6E4}">
                    <adec:decorative xmlns:adec="http://schemas.microsoft.com/office/drawing/2017/decorative" val="1"/>
                  </a:ext>
                </a:extLst>
              </p:cNvPr>
              <p:cNvCxnSpPr/>
              <p:nvPr/>
            </p:nvCxnSpPr>
            <p:spPr>
              <a:xfrm>
                <a:off x="5087892" y="2564904"/>
                <a:ext cx="2424237" cy="0"/>
              </a:xfrm>
              <a:prstGeom prst="straightConnector1">
                <a:avLst/>
              </a:prstGeom>
              <a:noFill/>
              <a:ln w="38475" cap="flat" cmpd="sng" algn="ctr">
                <a:solidFill>
                  <a:srgbClr val="3F3F3F"/>
                </a:solidFill>
                <a:prstDash val="solid"/>
                <a:headEnd type="triangle"/>
                <a:tailEnd type="triangle"/>
              </a:ln>
              <a:effectLst>
                <a:outerShdw blurRad="50800" dist="25400" dir="5400000" rotWithShape="0">
                  <a:srgbClr val="000000">
                    <a:alpha val="55000"/>
                  </a:srgbClr>
                </a:outerShdw>
              </a:effectLst>
            </p:spPr>
          </p:cxnSp>
          <p:sp>
            <p:nvSpPr>
              <p:cNvPr id="13" name="TextBox 12">
                <a:extLst>
                  <a:ext uri="{FF2B5EF4-FFF2-40B4-BE49-F238E27FC236}">
                    <a16:creationId xmlns:a16="http://schemas.microsoft.com/office/drawing/2014/main" id="{EF086C6D-D6A2-45D4-B852-DC0BFA397407}"/>
                  </a:ext>
                </a:extLst>
              </p:cNvPr>
              <p:cNvSpPr txBox="1"/>
              <p:nvPr/>
            </p:nvSpPr>
            <p:spPr>
              <a:xfrm>
                <a:off x="4031705" y="2417651"/>
                <a:ext cx="115212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3F3F3F"/>
                    </a:solidFill>
                    <a:effectLst/>
                    <a:uLnTx/>
                    <a:uFillTx/>
                    <a:latin typeface="Candara"/>
                  </a:rPr>
                  <a:t>‘Severe’</a:t>
                </a:r>
              </a:p>
            </p:txBody>
          </p:sp>
          <p:sp>
            <p:nvSpPr>
              <p:cNvPr id="14" name="TextBox 13">
                <a:extLst>
                  <a:ext uri="{FF2B5EF4-FFF2-40B4-BE49-F238E27FC236}">
                    <a16:creationId xmlns:a16="http://schemas.microsoft.com/office/drawing/2014/main" id="{CA5254A3-7E0F-4A86-86F7-2FB1DBC9407E}"/>
                  </a:ext>
                </a:extLst>
              </p:cNvPr>
              <p:cNvSpPr txBox="1"/>
              <p:nvPr/>
            </p:nvSpPr>
            <p:spPr>
              <a:xfrm>
                <a:off x="7584133" y="2395717"/>
                <a:ext cx="115212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3F3F3F"/>
                    </a:solidFill>
                    <a:effectLst/>
                    <a:uLnTx/>
                    <a:uFillTx/>
                    <a:latin typeface="Candara"/>
                  </a:rPr>
                  <a:t>‘Mild’</a:t>
                </a:r>
              </a:p>
            </p:txBody>
          </p:sp>
        </p:grpSp>
      </p:grpSp>
      <p:pic>
        <p:nvPicPr>
          <p:cNvPr id="1026" name="Picture 2">
            <a:extLst>
              <a:ext uri="{FF2B5EF4-FFF2-40B4-BE49-F238E27FC236}">
                <a16:creationId xmlns:a16="http://schemas.microsoft.com/office/drawing/2014/main" id="{EC944024-F854-4600-B931-BA6373937A5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626" y="3402760"/>
            <a:ext cx="4023441" cy="3297902"/>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7A3D99-98EF-4727-B438-9368126CB11B}"/>
              </a:ext>
              <a:ext uri="{C183D7F6-B498-43B3-948B-1728B52AA6E4}">
                <adec:decorative xmlns:adec="http://schemas.microsoft.com/office/drawing/2017/decorative" val="1"/>
              </a:ext>
            </a:extLst>
          </p:cNvPr>
          <p:cNvSpPr txBox="1"/>
          <p:nvPr/>
        </p:nvSpPr>
        <p:spPr>
          <a:xfrm>
            <a:off x="369674" y="6260692"/>
            <a:ext cx="1183952" cy="646331"/>
          </a:xfrm>
          <a:prstGeom prst="rect">
            <a:avLst/>
          </a:prstGeom>
          <a:noFill/>
        </p:spPr>
        <p:txBody>
          <a:bodyPr wrap="square" rtlCol="0">
            <a:spAutoFit/>
          </a:bodyPr>
          <a:lstStyle/>
          <a:p>
            <a:r>
              <a:rPr lang="en-GB" b="1" i="0" dirty="0" err="1">
                <a:solidFill>
                  <a:srgbClr val="666666"/>
                </a:solidFill>
                <a:effectLst/>
                <a:latin typeface="Open Sans" panose="020B0606030504020204" pitchFamily="34" charset="0"/>
              </a:rPr>
              <a:t>IDRlabs</a:t>
            </a:r>
            <a:endParaRPr lang="en-GB" b="1" i="0" dirty="0">
              <a:solidFill>
                <a:srgbClr val="666666"/>
              </a:solidFill>
              <a:effectLst/>
              <a:latin typeface="Open Sans" panose="020B0606030504020204" pitchFamily="34" charset="0"/>
            </a:endParaRPr>
          </a:p>
          <a:p>
            <a:endParaRPr lang="en-GB" dirty="0"/>
          </a:p>
        </p:txBody>
      </p:sp>
      <p:sp>
        <p:nvSpPr>
          <p:cNvPr id="15" name="Isosceles Triangle 14">
            <a:extLst>
              <a:ext uri="{FF2B5EF4-FFF2-40B4-BE49-F238E27FC236}">
                <a16:creationId xmlns:a16="http://schemas.microsoft.com/office/drawing/2014/main" id="{4315F89E-7C6C-475C-BE65-C8B05B014E51}"/>
              </a:ext>
              <a:ext uri="{C183D7F6-B498-43B3-948B-1728B52AA6E4}">
                <adec:decorative xmlns:adec="http://schemas.microsoft.com/office/drawing/2017/decorative" val="1"/>
              </a:ext>
            </a:extLst>
          </p:cNvPr>
          <p:cNvSpPr/>
          <p:nvPr/>
        </p:nvSpPr>
        <p:spPr>
          <a:xfrm>
            <a:off x="6406898" y="3429000"/>
            <a:ext cx="4798873" cy="3271662"/>
          </a:xfrm>
          <a:prstGeom prst="triangle">
            <a:avLst/>
          </a:prstGeom>
          <a:solidFill>
            <a:srgbClr val="EBE600"/>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Autism + Environment = Disability</a:t>
            </a:r>
          </a:p>
          <a:p>
            <a:pPr algn="ctr"/>
            <a:endParaRPr lang="en-GB" dirty="0"/>
          </a:p>
        </p:txBody>
      </p:sp>
    </p:spTree>
    <p:extLst>
      <p:ext uri="{BB962C8B-B14F-4D97-AF65-F5344CB8AC3E}">
        <p14:creationId xmlns:p14="http://schemas.microsoft.com/office/powerpoint/2010/main" val="1068855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Clinical diagnostic features of autism</a:t>
            </a:r>
          </a:p>
        </p:txBody>
      </p:sp>
      <p:pic>
        <p:nvPicPr>
          <p:cNvPr id="3" name="Picture 2" descr="Four text boxes around a central text box.  The central box reads 'autism'.  The other boxes read 'social interaction', 'social communication', 'social imagination' and 'sensory perception'">
            <a:extLst>
              <a:ext uri="{FF2B5EF4-FFF2-40B4-BE49-F238E27FC236}">
                <a16:creationId xmlns:a16="http://schemas.microsoft.com/office/drawing/2014/main" id="{8639E98C-F4CC-47AE-8CE0-B5DDDC926168}"/>
              </a:ext>
            </a:extLst>
          </p:cNvPr>
          <p:cNvPicPr>
            <a:picLocks noChangeAspect="1"/>
          </p:cNvPicPr>
          <p:nvPr/>
        </p:nvPicPr>
        <p:blipFill>
          <a:blip r:embed="rId2"/>
          <a:stretch>
            <a:fillRect/>
          </a:stretch>
        </p:blipFill>
        <p:spPr>
          <a:xfrm>
            <a:off x="2440504" y="1578530"/>
            <a:ext cx="7310992" cy="4797838"/>
          </a:xfrm>
          <a:prstGeom prst="rect">
            <a:avLst/>
          </a:prstGeom>
        </p:spPr>
      </p:pic>
    </p:spTree>
    <p:extLst>
      <p:ext uri="{BB962C8B-B14F-4D97-AF65-F5344CB8AC3E}">
        <p14:creationId xmlns:p14="http://schemas.microsoft.com/office/powerpoint/2010/main" val="1688713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A word on the deficit model…</a:t>
            </a:r>
          </a:p>
        </p:txBody>
      </p:sp>
      <p:sp>
        <p:nvSpPr>
          <p:cNvPr id="2" name="TextBox 1"/>
          <p:cNvSpPr txBox="1"/>
          <p:nvPr/>
        </p:nvSpPr>
        <p:spPr>
          <a:xfrm>
            <a:off x="642568" y="1309832"/>
            <a:ext cx="11386872" cy="5743111"/>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latin typeface="Calibri" panose="020F0502020204030204" pitchFamily="34" charset="0"/>
                <a:cs typeface="Calibri" panose="020F0502020204030204" pitchFamily="34" charset="0"/>
              </a:rPr>
              <a:t>Autism is diagnosed using a neurotypical </a:t>
            </a:r>
            <a:r>
              <a:rPr lang="en-US" sz="3600" b="1" dirty="0">
                <a:solidFill>
                  <a:srgbClr val="00823B"/>
                </a:solidFill>
                <a:latin typeface="Calibri" panose="020F0502020204030204" pitchFamily="34" charset="0"/>
                <a:cs typeface="Calibri" panose="020F0502020204030204" pitchFamily="34" charset="0"/>
              </a:rPr>
              <a:t>deficit model</a:t>
            </a:r>
          </a:p>
          <a:p>
            <a:pPr marL="571500" indent="-571500">
              <a:buFont typeface="Arial" panose="020B0604020202020204" pitchFamily="34" charset="0"/>
              <a:buChar char="•"/>
            </a:pPr>
            <a:r>
              <a:rPr lang="en-US" sz="3600" dirty="0">
                <a:solidFill>
                  <a:schemeClr val="bg1"/>
                </a:solidFill>
                <a:latin typeface="Calibri" panose="020F0502020204030204" pitchFamily="34" charset="0"/>
                <a:cs typeface="Calibri" panose="020F0502020204030204" pitchFamily="34" charset="0"/>
              </a:rPr>
              <a:t>Based on what someone </a:t>
            </a:r>
            <a:r>
              <a:rPr lang="en-US" sz="3600" b="1" dirty="0">
                <a:solidFill>
                  <a:srgbClr val="00823B"/>
                </a:solidFill>
                <a:latin typeface="Calibri" panose="020F0502020204030204" pitchFamily="34" charset="0"/>
                <a:cs typeface="Calibri" panose="020F0502020204030204" pitchFamily="34" charset="0"/>
              </a:rPr>
              <a:t>can’t do</a:t>
            </a:r>
            <a:r>
              <a:rPr lang="en-US" sz="3600" dirty="0">
                <a:solidFill>
                  <a:schemeClr val="bg1"/>
                </a:solidFill>
                <a:latin typeface="Calibri" panose="020F0502020204030204" pitchFamily="34" charset="0"/>
                <a:cs typeface="Calibri" panose="020F0502020204030204" pitchFamily="34" charset="0"/>
              </a:rPr>
              <a:t>, or ways in which they </a:t>
            </a:r>
            <a:r>
              <a:rPr lang="en-US" sz="3600" b="1" dirty="0">
                <a:solidFill>
                  <a:srgbClr val="00823B"/>
                </a:solidFill>
                <a:latin typeface="Calibri" panose="020F0502020204030204" pitchFamily="34" charset="0"/>
                <a:cs typeface="Calibri" panose="020F0502020204030204" pitchFamily="34" charset="0"/>
              </a:rPr>
              <a:t>lack</a:t>
            </a:r>
            <a:r>
              <a:rPr lang="en-US" sz="3600" dirty="0">
                <a:solidFill>
                  <a:schemeClr val="bg1"/>
                </a:solidFill>
                <a:latin typeface="Calibri" panose="020F0502020204030204" pitchFamily="34" charset="0"/>
                <a:cs typeface="Calibri" panose="020F0502020204030204" pitchFamily="34" charset="0"/>
              </a:rPr>
              <a:t> something, or </a:t>
            </a:r>
            <a:r>
              <a:rPr lang="en-US" sz="3600" b="1" dirty="0">
                <a:solidFill>
                  <a:srgbClr val="00823B"/>
                </a:solidFill>
                <a:latin typeface="Calibri" panose="020F0502020204030204" pitchFamily="34" charset="0"/>
                <a:cs typeface="Calibri" panose="020F0502020204030204" pitchFamily="34" charset="0"/>
              </a:rPr>
              <a:t>deviate</a:t>
            </a:r>
            <a:r>
              <a:rPr lang="en-US" sz="3600" dirty="0">
                <a:solidFill>
                  <a:schemeClr val="bg1"/>
                </a:solidFill>
                <a:latin typeface="Calibri" panose="020F0502020204030204" pitchFamily="34" charset="0"/>
                <a:cs typeface="Calibri" panose="020F0502020204030204" pitchFamily="34" charset="0"/>
              </a:rPr>
              <a:t> from what is </a:t>
            </a:r>
            <a:r>
              <a:rPr lang="en-US" sz="3600" b="1" dirty="0">
                <a:solidFill>
                  <a:srgbClr val="00823B"/>
                </a:solidFill>
                <a:latin typeface="Calibri" panose="020F0502020204030204" pitchFamily="34" charset="0"/>
                <a:cs typeface="Calibri" panose="020F0502020204030204" pitchFamily="34" charset="0"/>
              </a:rPr>
              <a:t>considered normal</a:t>
            </a:r>
          </a:p>
          <a:p>
            <a:pPr marL="571500" indent="-571500">
              <a:buFont typeface="Arial" panose="020B0604020202020204" pitchFamily="34" charset="0"/>
              <a:buChar char="•"/>
            </a:pPr>
            <a:r>
              <a:rPr lang="en-US" sz="3600" dirty="0">
                <a:solidFill>
                  <a:schemeClr val="bg1"/>
                </a:solidFill>
                <a:latin typeface="Calibri" panose="020F0502020204030204" pitchFamily="34" charset="0"/>
                <a:cs typeface="Calibri" panose="020F0502020204030204" pitchFamily="34" charset="0"/>
              </a:rPr>
              <a:t>Words like ‘difficulty with’, ‘challenges’, ‘struggles’, ‘unable to’, ‘lacks’ etc frequently used</a:t>
            </a:r>
          </a:p>
          <a:p>
            <a:pPr marL="571500" indent="-571500">
              <a:buFont typeface="Arial" panose="020B0604020202020204" pitchFamily="34" charset="0"/>
              <a:buChar char="•"/>
            </a:pPr>
            <a:r>
              <a:rPr lang="en-US" sz="3600" dirty="0">
                <a:solidFill>
                  <a:schemeClr val="bg1"/>
                </a:solidFill>
                <a:latin typeface="Calibri" panose="020F0502020204030204" pitchFamily="34" charset="0"/>
                <a:cs typeface="Calibri" panose="020F0502020204030204" pitchFamily="34" charset="0"/>
              </a:rPr>
              <a:t>Invalidates </a:t>
            </a:r>
            <a:r>
              <a:rPr lang="en-US" sz="3600" b="1" dirty="0">
                <a:solidFill>
                  <a:srgbClr val="00823B"/>
                </a:solidFill>
                <a:latin typeface="Calibri" panose="020F0502020204030204" pitchFamily="34" charset="0"/>
                <a:cs typeface="Calibri" panose="020F0502020204030204" pitchFamily="34" charset="0"/>
              </a:rPr>
              <a:t>neurodivergence</a:t>
            </a:r>
          </a:p>
          <a:p>
            <a:pPr marL="571500" indent="-571500">
              <a:buFont typeface="Arial" panose="020B0604020202020204" pitchFamily="34" charset="0"/>
              <a:buChar char="•"/>
            </a:pPr>
            <a:r>
              <a:rPr lang="en-GB" sz="3600" b="1" dirty="0">
                <a:solidFill>
                  <a:schemeClr val="bg1"/>
                </a:solidFill>
                <a:latin typeface="Calibri" panose="020F0502020204030204" pitchFamily="34" charset="0"/>
                <a:cs typeface="Calibri" panose="020F0502020204030204" pitchFamily="34" charset="0"/>
              </a:rPr>
              <a:t>Difficulty = difference made difficult due to social barriers, neuronormative bias and no understanding</a:t>
            </a:r>
          </a:p>
          <a:p>
            <a:pPr marL="342900" lvl="0" indent="-342900" defTabSz="914400">
              <a:spcBef>
                <a:spcPct val="20000"/>
              </a:spcBef>
              <a:buFont typeface="Arial" panose="020B0604020202020204" pitchFamily="34" charset="0"/>
              <a:buChar char="•"/>
            </a:pPr>
            <a:endParaRPr lang="en-GB" sz="3600" dirty="0">
              <a:solidFill>
                <a:schemeClr val="bg1"/>
              </a:solidFill>
              <a:latin typeface="Calibri"/>
            </a:endParaRPr>
          </a:p>
        </p:txBody>
      </p:sp>
    </p:spTree>
    <p:extLst>
      <p:ext uri="{BB962C8B-B14F-4D97-AF65-F5344CB8AC3E}">
        <p14:creationId xmlns:p14="http://schemas.microsoft.com/office/powerpoint/2010/main" val="1478551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Social interaction </a:t>
            </a:r>
            <a:r>
              <a:rPr lang="en-US" sz="3600" b="1" dirty="0">
                <a:latin typeface="Calibri" panose="020F0502020204030204" pitchFamily="34" charset="0"/>
                <a:cs typeface="Calibri" panose="020F0502020204030204" pitchFamily="34" charset="0"/>
              </a:rPr>
              <a:t>(through a neurotypical lens)</a:t>
            </a:r>
          </a:p>
        </p:txBody>
      </p:sp>
      <p:sp>
        <p:nvSpPr>
          <p:cNvPr id="2" name="TextBox 1"/>
          <p:cNvSpPr txBox="1"/>
          <p:nvPr/>
        </p:nvSpPr>
        <p:spPr>
          <a:xfrm>
            <a:off x="642568" y="1309832"/>
            <a:ext cx="11386872" cy="5078313"/>
          </a:xfrm>
          <a:prstGeom prst="rect">
            <a:avLst/>
          </a:prstGeom>
          <a:noFill/>
        </p:spPr>
        <p:txBody>
          <a:bodyPr wrap="square" rtlCol="0">
            <a:spAutoFit/>
          </a:bodyPr>
          <a:lstStyle/>
          <a:p>
            <a:pPr marL="274313" lvl="0" indent="-274313" defTabSz="914377">
              <a:spcBef>
                <a:spcPct val="20000"/>
              </a:spcBef>
              <a:buFontTx/>
              <a:buChar char="•"/>
              <a:defRPr/>
            </a:pPr>
            <a:r>
              <a:rPr lang="en-GB" sz="3600" b="1" dirty="0">
                <a:solidFill>
                  <a:srgbClr val="007635"/>
                </a:solidFill>
                <a:latin typeface="Calibri" panose="020F0502020204030204" pitchFamily="34" charset="0"/>
                <a:cs typeface="Calibri" panose="020F0502020204030204" pitchFamily="34" charset="0"/>
              </a:rPr>
              <a:t>Appearing</a:t>
            </a:r>
            <a:r>
              <a:rPr lang="en-GB" sz="3600" dirty="0">
                <a:solidFill>
                  <a:srgbClr val="3F3F3F"/>
                </a:solidFill>
                <a:latin typeface="Calibri" panose="020F0502020204030204" pitchFamily="34" charset="0"/>
                <a:cs typeface="Calibri" panose="020F0502020204030204" pitchFamily="34" charset="0"/>
              </a:rPr>
              <a:t> to be different to (neurotypical) others or </a:t>
            </a:r>
            <a:r>
              <a:rPr lang="en-GB" sz="3600" b="1" dirty="0">
                <a:solidFill>
                  <a:srgbClr val="3F3F3F"/>
                </a:solidFill>
                <a:latin typeface="Calibri" panose="020F0502020204030204" pitchFamily="34" charset="0"/>
                <a:cs typeface="Calibri" panose="020F0502020204030204" pitchFamily="34" charset="0"/>
              </a:rPr>
              <a:t>socially isolated</a:t>
            </a:r>
          </a:p>
          <a:p>
            <a:pPr marL="274313" lvl="0" indent="-274313" defTabSz="914377">
              <a:spcBef>
                <a:spcPct val="20000"/>
              </a:spcBef>
              <a:buFontTx/>
              <a:buChar char="•"/>
              <a:defRPr/>
            </a:pPr>
            <a:r>
              <a:rPr lang="en-GB" sz="3600" dirty="0">
                <a:solidFill>
                  <a:srgbClr val="3F3F3F"/>
                </a:solidFill>
                <a:latin typeface="Calibri" panose="020F0502020204030204" pitchFamily="34" charset="0"/>
                <a:cs typeface="Calibri" panose="020F0502020204030204" pitchFamily="34" charset="0"/>
              </a:rPr>
              <a:t>Reading </a:t>
            </a:r>
            <a:r>
              <a:rPr lang="en-GB" sz="3600" b="1" dirty="0">
                <a:solidFill>
                  <a:srgbClr val="00823B"/>
                </a:solidFill>
                <a:latin typeface="Calibri" panose="020F0502020204030204" pitchFamily="34" charset="0"/>
                <a:cs typeface="Calibri" panose="020F0502020204030204" pitchFamily="34" charset="0"/>
              </a:rPr>
              <a:t>neurotypical</a:t>
            </a:r>
            <a:r>
              <a:rPr lang="en-GB" sz="3600" dirty="0">
                <a:solidFill>
                  <a:srgbClr val="3F3F3F"/>
                </a:solidFill>
                <a:latin typeface="Calibri" panose="020F0502020204030204" pitchFamily="34" charset="0"/>
                <a:cs typeface="Calibri" panose="020F0502020204030204" pitchFamily="34" charset="0"/>
              </a:rPr>
              <a:t> </a:t>
            </a:r>
            <a:r>
              <a:rPr lang="en-GB" sz="3600" b="1" dirty="0">
                <a:solidFill>
                  <a:srgbClr val="3F3F3F"/>
                </a:solidFill>
                <a:latin typeface="Calibri" panose="020F0502020204030204" pitchFamily="34" charset="0"/>
                <a:cs typeface="Calibri" panose="020F0502020204030204" pitchFamily="34" charset="0"/>
              </a:rPr>
              <a:t>social cues</a:t>
            </a:r>
          </a:p>
          <a:p>
            <a:pPr marL="274313" lvl="0" indent="-274313" defTabSz="914377">
              <a:spcBef>
                <a:spcPct val="20000"/>
              </a:spcBef>
              <a:buFontTx/>
              <a:buChar char="•"/>
              <a:defRPr/>
            </a:pPr>
            <a:r>
              <a:rPr lang="en-GB" sz="3600" dirty="0">
                <a:solidFill>
                  <a:srgbClr val="3F3F3F"/>
                </a:solidFill>
                <a:latin typeface="Calibri" panose="020F0502020204030204" pitchFamily="34" charset="0"/>
                <a:cs typeface="Calibri" panose="020F0502020204030204" pitchFamily="34" charset="0"/>
              </a:rPr>
              <a:t>Behaving ‘unusually’ i.e. </a:t>
            </a:r>
            <a:r>
              <a:rPr lang="en-GB" sz="3600" b="1" dirty="0">
                <a:solidFill>
                  <a:srgbClr val="3F3F3F"/>
                </a:solidFill>
                <a:latin typeface="Calibri" panose="020F0502020204030204" pitchFamily="34" charset="0"/>
                <a:cs typeface="Calibri" panose="020F0502020204030204" pitchFamily="34" charset="0"/>
              </a:rPr>
              <a:t>not following </a:t>
            </a:r>
            <a:r>
              <a:rPr lang="en-GB" sz="3600" b="1" dirty="0">
                <a:solidFill>
                  <a:srgbClr val="007635"/>
                </a:solidFill>
                <a:latin typeface="Calibri" panose="020F0502020204030204" pitchFamily="34" charset="0"/>
                <a:cs typeface="Calibri" panose="020F0502020204030204" pitchFamily="34" charset="0"/>
              </a:rPr>
              <a:t>neurotypical</a:t>
            </a:r>
            <a:r>
              <a:rPr lang="en-GB" sz="3600" b="1" dirty="0">
                <a:solidFill>
                  <a:srgbClr val="C00000"/>
                </a:solidFill>
                <a:latin typeface="Calibri" panose="020F0502020204030204" pitchFamily="34" charset="0"/>
                <a:cs typeface="Calibri" panose="020F0502020204030204" pitchFamily="34" charset="0"/>
              </a:rPr>
              <a:t> </a:t>
            </a:r>
            <a:r>
              <a:rPr lang="en-GB" sz="3600" b="1" dirty="0">
                <a:solidFill>
                  <a:srgbClr val="3F3F3F"/>
                </a:solidFill>
                <a:latin typeface="Calibri" panose="020F0502020204030204" pitchFamily="34" charset="0"/>
                <a:cs typeface="Calibri" panose="020F0502020204030204" pitchFamily="34" charset="0"/>
              </a:rPr>
              <a:t>social norms</a:t>
            </a:r>
          </a:p>
          <a:p>
            <a:pPr marL="274313" lvl="0" indent="-274313" defTabSz="914377">
              <a:spcBef>
                <a:spcPct val="20000"/>
              </a:spcBef>
              <a:buFontTx/>
              <a:buChar char="•"/>
              <a:defRPr/>
            </a:pPr>
            <a:r>
              <a:rPr lang="en-GB" sz="3600" b="1" dirty="0">
                <a:solidFill>
                  <a:srgbClr val="007635"/>
                </a:solidFill>
                <a:latin typeface="Calibri" panose="020F0502020204030204" pitchFamily="34" charset="0"/>
                <a:cs typeface="Calibri" panose="020F0502020204030204" pitchFamily="34" charset="0"/>
              </a:rPr>
              <a:t>Appearing</a:t>
            </a:r>
            <a:r>
              <a:rPr lang="en-GB" sz="3600" dirty="0">
                <a:solidFill>
                  <a:srgbClr val="3F3F3F"/>
                </a:solidFill>
                <a:latin typeface="Calibri" panose="020F0502020204030204" pitchFamily="34" charset="0"/>
                <a:cs typeface="Calibri" panose="020F0502020204030204" pitchFamily="34" charset="0"/>
              </a:rPr>
              <a:t> to lack </a:t>
            </a:r>
            <a:r>
              <a:rPr lang="en-GB" sz="3600" b="1" dirty="0">
                <a:solidFill>
                  <a:srgbClr val="3F3F3F"/>
                </a:solidFill>
                <a:latin typeface="Calibri" panose="020F0502020204030204" pitchFamily="34" charset="0"/>
                <a:cs typeface="Calibri" panose="020F0502020204030204" pitchFamily="34" charset="0"/>
              </a:rPr>
              <a:t>empathy </a:t>
            </a:r>
            <a:r>
              <a:rPr lang="en-GB" sz="3600" dirty="0">
                <a:solidFill>
                  <a:srgbClr val="3F3F3F"/>
                </a:solidFill>
                <a:latin typeface="Calibri" panose="020F0502020204030204" pitchFamily="34" charset="0"/>
                <a:cs typeface="Calibri" panose="020F0502020204030204" pitchFamily="34" charset="0"/>
              </a:rPr>
              <a:t>(‘double empathy problem’)</a:t>
            </a:r>
          </a:p>
          <a:p>
            <a:pPr marL="274313" lvl="0" indent="-274313" defTabSz="914377">
              <a:spcBef>
                <a:spcPct val="20000"/>
              </a:spcBef>
              <a:buFontTx/>
              <a:buChar char="•"/>
              <a:defRPr/>
            </a:pPr>
            <a:r>
              <a:rPr lang="en-GB" sz="3600" dirty="0">
                <a:solidFill>
                  <a:srgbClr val="3F3F3F"/>
                </a:solidFill>
                <a:latin typeface="Calibri" panose="020F0502020204030204" pitchFamily="34" charset="0"/>
                <a:cs typeface="Calibri" panose="020F0502020204030204" pitchFamily="34" charset="0"/>
              </a:rPr>
              <a:t>Unusual </a:t>
            </a:r>
            <a:r>
              <a:rPr lang="en-GB" sz="3600" b="1" dirty="0">
                <a:solidFill>
                  <a:srgbClr val="3F3F3F"/>
                </a:solidFill>
                <a:latin typeface="Calibri" panose="020F0502020204030204" pitchFamily="34" charset="0"/>
                <a:cs typeface="Calibri" panose="020F0502020204030204" pitchFamily="34" charset="0"/>
              </a:rPr>
              <a:t>eye contact</a:t>
            </a:r>
          </a:p>
          <a:p>
            <a:pPr marL="274313" lvl="0" indent="-274313" defTabSz="914377">
              <a:spcBef>
                <a:spcPct val="20000"/>
              </a:spcBef>
              <a:buFontTx/>
              <a:buChar char="•"/>
              <a:defRPr/>
            </a:pPr>
            <a:r>
              <a:rPr lang="en-GB" sz="3600" b="1" dirty="0">
                <a:solidFill>
                  <a:srgbClr val="3F3F3F"/>
                </a:solidFill>
                <a:latin typeface="Calibri" panose="020F0502020204030204" pitchFamily="34" charset="0"/>
                <a:cs typeface="Calibri" panose="020F0502020204030204" pitchFamily="34" charset="0"/>
              </a:rPr>
              <a:t>Can be learnt…or mimicked = ‘</a:t>
            </a:r>
            <a:r>
              <a:rPr lang="en-GB" sz="3600" b="1" dirty="0">
                <a:solidFill>
                  <a:srgbClr val="007635"/>
                </a:solidFill>
                <a:latin typeface="Calibri" panose="020F0502020204030204" pitchFamily="34" charset="0"/>
                <a:cs typeface="Calibri" panose="020F0502020204030204" pitchFamily="34" charset="0"/>
              </a:rPr>
              <a:t>masking</a:t>
            </a:r>
            <a:r>
              <a:rPr lang="en-GB" sz="3600" b="1" dirty="0">
                <a:solidFill>
                  <a:srgbClr val="3F3F3F"/>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65489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Social communication </a:t>
            </a:r>
            <a:r>
              <a:rPr lang="en-US" sz="3600" b="1" dirty="0">
                <a:latin typeface="Calibri" panose="020F0502020204030204" pitchFamily="34" charset="0"/>
                <a:cs typeface="Calibri" panose="020F0502020204030204" pitchFamily="34" charset="0"/>
              </a:rPr>
              <a:t>(through a neurotypical lens)</a:t>
            </a:r>
          </a:p>
        </p:txBody>
      </p:sp>
      <p:sp>
        <p:nvSpPr>
          <p:cNvPr id="2" name="TextBox 1"/>
          <p:cNvSpPr txBox="1"/>
          <p:nvPr/>
        </p:nvSpPr>
        <p:spPr>
          <a:xfrm>
            <a:off x="642568" y="1309832"/>
            <a:ext cx="11386872" cy="5429179"/>
          </a:xfrm>
          <a:prstGeom prst="rect">
            <a:avLst/>
          </a:prstGeom>
          <a:noFill/>
        </p:spPr>
        <p:txBody>
          <a:bodyPr wrap="square" rtlCol="0">
            <a:spAutoFit/>
          </a:bodyPr>
          <a:lstStyle/>
          <a:p>
            <a:pPr marL="274313" lvl="0" indent="-274313" defTabSz="914377">
              <a:spcBef>
                <a:spcPct val="20000"/>
              </a:spcBef>
              <a:buFontTx/>
              <a:buChar char="•"/>
            </a:pPr>
            <a:r>
              <a:rPr lang="en-GB" sz="3400" dirty="0">
                <a:solidFill>
                  <a:srgbClr val="3F3F3F"/>
                </a:solidFill>
                <a:latin typeface="Calibri" panose="020F0502020204030204" pitchFamily="34" charset="0"/>
                <a:cs typeface="Calibri" panose="020F0502020204030204" pitchFamily="34" charset="0"/>
              </a:rPr>
              <a:t>Understanding </a:t>
            </a:r>
            <a:r>
              <a:rPr lang="en-GB" sz="3400" b="1" dirty="0">
                <a:solidFill>
                  <a:srgbClr val="007635"/>
                </a:solidFill>
                <a:latin typeface="Calibri" panose="020F0502020204030204" pitchFamily="34" charset="0"/>
                <a:cs typeface="Calibri" panose="020F0502020204030204" pitchFamily="34" charset="0"/>
              </a:rPr>
              <a:t>neurotypical</a:t>
            </a:r>
            <a:r>
              <a:rPr lang="en-GB" sz="3400" dirty="0">
                <a:solidFill>
                  <a:srgbClr val="3F3F3F"/>
                </a:solidFill>
                <a:latin typeface="Calibri" panose="020F0502020204030204" pitchFamily="34" charset="0"/>
                <a:cs typeface="Calibri" panose="020F0502020204030204" pitchFamily="34" charset="0"/>
              </a:rPr>
              <a:t> </a:t>
            </a:r>
            <a:r>
              <a:rPr lang="en-GB" sz="3400" b="1" dirty="0">
                <a:solidFill>
                  <a:srgbClr val="3F3F3F"/>
                </a:solidFill>
                <a:latin typeface="Calibri" panose="020F0502020204030204" pitchFamily="34" charset="0"/>
                <a:cs typeface="Calibri" panose="020F0502020204030204" pitchFamily="34" charset="0"/>
              </a:rPr>
              <a:t>tone</a:t>
            </a:r>
            <a:r>
              <a:rPr lang="en-GB" sz="3400" dirty="0">
                <a:solidFill>
                  <a:srgbClr val="3F3F3F"/>
                </a:solidFill>
                <a:latin typeface="Calibri" panose="020F0502020204030204" pitchFamily="34" charset="0"/>
                <a:cs typeface="Calibri" panose="020F0502020204030204" pitchFamily="34" charset="0"/>
              </a:rPr>
              <a:t>, </a:t>
            </a:r>
            <a:r>
              <a:rPr lang="en-GB" sz="3400" b="1" dirty="0">
                <a:solidFill>
                  <a:srgbClr val="3F3F3F"/>
                </a:solidFill>
                <a:latin typeface="Calibri" panose="020F0502020204030204" pitchFamily="34" charset="0"/>
                <a:cs typeface="Calibri" panose="020F0502020204030204" pitchFamily="34" charset="0"/>
              </a:rPr>
              <a:t>intonation</a:t>
            </a:r>
            <a:r>
              <a:rPr lang="en-GB" sz="3400" dirty="0">
                <a:solidFill>
                  <a:srgbClr val="3F3F3F"/>
                </a:solidFill>
                <a:latin typeface="Calibri" panose="020F0502020204030204" pitchFamily="34" charset="0"/>
                <a:cs typeface="Calibri" panose="020F0502020204030204" pitchFamily="34" charset="0"/>
              </a:rPr>
              <a:t>, </a:t>
            </a:r>
            <a:r>
              <a:rPr lang="en-GB" sz="3400" b="1" dirty="0">
                <a:solidFill>
                  <a:srgbClr val="3F3F3F"/>
                </a:solidFill>
                <a:latin typeface="Calibri" panose="020F0502020204030204" pitchFamily="34" charset="0"/>
                <a:cs typeface="Calibri" panose="020F0502020204030204" pitchFamily="34" charset="0"/>
              </a:rPr>
              <a:t>facial expression</a:t>
            </a:r>
          </a:p>
          <a:p>
            <a:pPr marL="274313" lvl="0" indent="-274313" defTabSz="914377">
              <a:spcBef>
                <a:spcPct val="20000"/>
              </a:spcBef>
              <a:buFontTx/>
              <a:buChar char="•"/>
            </a:pPr>
            <a:r>
              <a:rPr lang="en-GB" sz="3400" b="1" dirty="0">
                <a:solidFill>
                  <a:srgbClr val="3F3F3F"/>
                </a:solidFill>
                <a:latin typeface="Calibri" panose="020F0502020204030204" pitchFamily="34" charset="0"/>
                <a:cs typeface="Calibri" panose="020F0502020204030204" pitchFamily="34" charset="0"/>
              </a:rPr>
              <a:t>Literal interpretation </a:t>
            </a:r>
            <a:r>
              <a:rPr lang="en-GB" sz="3400" dirty="0">
                <a:solidFill>
                  <a:srgbClr val="3F3F3F"/>
                </a:solidFill>
                <a:latin typeface="Calibri" panose="020F0502020204030204" pitchFamily="34" charset="0"/>
                <a:cs typeface="Calibri" panose="020F0502020204030204" pitchFamily="34" charset="0"/>
              </a:rPr>
              <a:t>of figurative speech </a:t>
            </a:r>
          </a:p>
          <a:p>
            <a:pPr marL="274313" lvl="0" indent="-274313" defTabSz="914377">
              <a:spcBef>
                <a:spcPct val="20000"/>
              </a:spcBef>
              <a:buFontTx/>
              <a:buChar char="•"/>
            </a:pPr>
            <a:r>
              <a:rPr lang="en-GB" sz="3400" b="1" dirty="0">
                <a:solidFill>
                  <a:srgbClr val="007635"/>
                </a:solidFill>
                <a:latin typeface="Calibri" panose="020F0502020204030204" pitchFamily="34" charset="0"/>
                <a:cs typeface="Calibri" panose="020F0502020204030204" pitchFamily="34" charset="0"/>
              </a:rPr>
              <a:t>Apparent</a:t>
            </a:r>
            <a:r>
              <a:rPr lang="en-GB" sz="3400" dirty="0">
                <a:solidFill>
                  <a:srgbClr val="3F3F3F"/>
                </a:solidFill>
                <a:latin typeface="Calibri" panose="020F0502020204030204" pitchFamily="34" charset="0"/>
                <a:cs typeface="Calibri" panose="020F0502020204030204" pitchFamily="34" charset="0"/>
              </a:rPr>
              <a:t> difficulty holding a </a:t>
            </a:r>
            <a:r>
              <a:rPr lang="en-GB" sz="3400" b="1" dirty="0">
                <a:solidFill>
                  <a:srgbClr val="007635"/>
                </a:solidFill>
                <a:latin typeface="Calibri" panose="020F0502020204030204" pitchFamily="34" charset="0"/>
                <a:cs typeface="Calibri" panose="020F0502020204030204" pitchFamily="34" charset="0"/>
              </a:rPr>
              <a:t>neurotypical</a:t>
            </a:r>
            <a:r>
              <a:rPr lang="en-GB" sz="3400" dirty="0">
                <a:solidFill>
                  <a:srgbClr val="3F3F3F"/>
                </a:solidFill>
                <a:latin typeface="Calibri" panose="020F0502020204030204" pitchFamily="34" charset="0"/>
                <a:cs typeface="Calibri" panose="020F0502020204030204" pitchFamily="34" charset="0"/>
              </a:rPr>
              <a:t> two-way </a:t>
            </a:r>
            <a:r>
              <a:rPr lang="en-GB" sz="3400" b="1" dirty="0">
                <a:solidFill>
                  <a:srgbClr val="3F3F3F"/>
                </a:solidFill>
                <a:latin typeface="Calibri" panose="020F0502020204030204" pitchFamily="34" charset="0"/>
                <a:cs typeface="Calibri" panose="020F0502020204030204" pitchFamily="34" charset="0"/>
              </a:rPr>
              <a:t>conversation </a:t>
            </a:r>
            <a:r>
              <a:rPr lang="en-GB" sz="3400" b="1" dirty="0">
                <a:solidFill>
                  <a:srgbClr val="007635"/>
                </a:solidFill>
                <a:latin typeface="Calibri" panose="020F0502020204030204" pitchFamily="34" charset="0"/>
                <a:cs typeface="Calibri" panose="020F0502020204030204" pitchFamily="34" charset="0"/>
              </a:rPr>
              <a:t>(with neurotypical people)</a:t>
            </a:r>
          </a:p>
          <a:p>
            <a:pPr marL="274313" lvl="0" indent="-274313" defTabSz="914377">
              <a:spcBef>
                <a:spcPct val="20000"/>
              </a:spcBef>
              <a:buFontTx/>
              <a:buChar char="•"/>
            </a:pPr>
            <a:r>
              <a:rPr lang="en-GB" sz="3400" dirty="0">
                <a:solidFill>
                  <a:srgbClr val="3F3F3F"/>
                </a:solidFill>
                <a:latin typeface="Calibri" panose="020F0502020204030204" pitchFamily="34" charset="0"/>
                <a:cs typeface="Calibri" panose="020F0502020204030204" pitchFamily="34" charset="0"/>
              </a:rPr>
              <a:t>Difficulty</a:t>
            </a:r>
            <a:r>
              <a:rPr lang="en-GB" sz="3400" b="1" dirty="0">
                <a:solidFill>
                  <a:srgbClr val="3F3F3F"/>
                </a:solidFill>
                <a:latin typeface="Calibri" panose="020F0502020204030204" pitchFamily="34" charset="0"/>
                <a:cs typeface="Calibri" panose="020F0502020204030204" pitchFamily="34" charset="0"/>
              </a:rPr>
              <a:t> asking for help</a:t>
            </a:r>
          </a:p>
          <a:p>
            <a:pPr marL="274313" lvl="0" indent="-274313" defTabSz="914377">
              <a:spcBef>
                <a:spcPct val="20000"/>
              </a:spcBef>
              <a:buFontTx/>
              <a:buChar char="•"/>
            </a:pPr>
            <a:r>
              <a:rPr lang="en-GB" sz="3400" b="1" dirty="0">
                <a:solidFill>
                  <a:srgbClr val="007635"/>
                </a:solidFill>
                <a:latin typeface="Calibri" panose="020F0502020204030204" pitchFamily="34" charset="0"/>
                <a:cs typeface="Calibri" panose="020F0502020204030204" pitchFamily="34" charset="0"/>
              </a:rPr>
              <a:t>Appearing</a:t>
            </a:r>
            <a:r>
              <a:rPr lang="en-GB" sz="3400" dirty="0">
                <a:solidFill>
                  <a:srgbClr val="3F3F3F"/>
                </a:solidFill>
                <a:latin typeface="Calibri" panose="020F0502020204030204" pitchFamily="34" charset="0"/>
                <a:cs typeface="Calibri" panose="020F0502020204030204" pitchFamily="34" charset="0"/>
              </a:rPr>
              <a:t> to have poor </a:t>
            </a:r>
            <a:r>
              <a:rPr lang="en-GB" sz="3400" b="1" dirty="0">
                <a:solidFill>
                  <a:srgbClr val="3F3F3F"/>
                </a:solidFill>
                <a:latin typeface="Calibri" panose="020F0502020204030204" pitchFamily="34" charset="0"/>
                <a:cs typeface="Calibri" panose="020F0502020204030204" pitchFamily="34" charset="0"/>
              </a:rPr>
              <a:t>concentration</a:t>
            </a:r>
            <a:r>
              <a:rPr lang="en-GB" sz="3400" dirty="0">
                <a:solidFill>
                  <a:srgbClr val="3F3F3F"/>
                </a:solidFill>
                <a:latin typeface="Calibri" panose="020F0502020204030204" pitchFamily="34" charset="0"/>
                <a:cs typeface="Calibri" panose="020F0502020204030204" pitchFamily="34" charset="0"/>
              </a:rPr>
              <a:t> or </a:t>
            </a:r>
            <a:r>
              <a:rPr lang="en-GB" sz="3400" b="1" dirty="0">
                <a:solidFill>
                  <a:srgbClr val="3F3F3F"/>
                </a:solidFill>
                <a:latin typeface="Calibri" panose="020F0502020204030204" pitchFamily="34" charset="0"/>
                <a:cs typeface="Calibri" panose="020F0502020204030204" pitchFamily="34" charset="0"/>
              </a:rPr>
              <a:t>listening</a:t>
            </a:r>
            <a:r>
              <a:rPr lang="en-GB" sz="3400" dirty="0">
                <a:solidFill>
                  <a:srgbClr val="3F3F3F"/>
                </a:solidFill>
                <a:latin typeface="Calibri" panose="020F0502020204030204" pitchFamily="34" charset="0"/>
                <a:cs typeface="Calibri" panose="020F0502020204030204" pitchFamily="34" charset="0"/>
              </a:rPr>
              <a:t> skills</a:t>
            </a:r>
          </a:p>
          <a:p>
            <a:pPr marL="274313" lvl="0" indent="-274313" defTabSz="914377">
              <a:spcBef>
                <a:spcPct val="20000"/>
              </a:spcBef>
              <a:buFontTx/>
              <a:buChar char="•"/>
            </a:pPr>
            <a:r>
              <a:rPr lang="en-GB" sz="3400" dirty="0">
                <a:solidFill>
                  <a:srgbClr val="3F3F3F"/>
                </a:solidFill>
                <a:latin typeface="Calibri" panose="020F0502020204030204" pitchFamily="34" charset="0"/>
                <a:cs typeface="Calibri" panose="020F0502020204030204" pitchFamily="34" charset="0"/>
              </a:rPr>
              <a:t>Being </a:t>
            </a:r>
            <a:r>
              <a:rPr lang="en-GB" sz="3400" b="1" dirty="0">
                <a:solidFill>
                  <a:srgbClr val="3F3F3F"/>
                </a:solidFill>
                <a:latin typeface="Calibri" panose="020F0502020204030204" pitchFamily="34" charset="0"/>
                <a:cs typeface="Calibri" panose="020F0502020204030204" pitchFamily="34" charset="0"/>
              </a:rPr>
              <a:t>honest</a:t>
            </a:r>
            <a:r>
              <a:rPr lang="en-GB" sz="3400" dirty="0">
                <a:solidFill>
                  <a:srgbClr val="3F3F3F"/>
                </a:solidFill>
                <a:latin typeface="Calibri" panose="020F0502020204030204" pitchFamily="34" charset="0"/>
                <a:cs typeface="Calibri" panose="020F0502020204030204" pitchFamily="34" charset="0"/>
              </a:rPr>
              <a:t> to the point of bluntness </a:t>
            </a:r>
          </a:p>
          <a:p>
            <a:pPr marL="274313" lvl="0" indent="-274313" defTabSz="914377">
              <a:spcBef>
                <a:spcPct val="20000"/>
              </a:spcBef>
              <a:buFontTx/>
              <a:buChar char="•"/>
            </a:pPr>
            <a:r>
              <a:rPr lang="en-GB" sz="3400" b="1" dirty="0">
                <a:solidFill>
                  <a:srgbClr val="3F3F3F"/>
                </a:solidFill>
                <a:latin typeface="Calibri" panose="020F0502020204030204" pitchFamily="34" charset="0"/>
                <a:cs typeface="Calibri" panose="020F0502020204030204" pitchFamily="34" charset="0"/>
              </a:rPr>
              <a:t>Can be taught…or mimicked = ‘</a:t>
            </a:r>
            <a:r>
              <a:rPr lang="en-GB" sz="3400" b="1" dirty="0">
                <a:solidFill>
                  <a:srgbClr val="007635"/>
                </a:solidFill>
                <a:latin typeface="Calibri" panose="020F0502020204030204" pitchFamily="34" charset="0"/>
                <a:cs typeface="Calibri" panose="020F0502020204030204" pitchFamily="34" charset="0"/>
              </a:rPr>
              <a:t>masking</a:t>
            </a:r>
            <a:r>
              <a:rPr lang="en-GB" sz="3400" b="1" dirty="0">
                <a:solidFill>
                  <a:srgbClr val="3F3F3F"/>
                </a:solidFill>
                <a:latin typeface="Calibri" panose="020F0502020204030204" pitchFamily="34" charset="0"/>
                <a:cs typeface="Calibri" panose="020F0502020204030204" pitchFamily="34" charset="0"/>
              </a:rPr>
              <a:t>’</a:t>
            </a:r>
            <a:endParaRPr lang="en-GB" sz="3400" dirty="0">
              <a:solidFill>
                <a:srgbClr val="3F3F3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8726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028224" cy="640080"/>
          </a:xfrm>
        </p:spPr>
        <p:txBody>
          <a:bodyPr>
            <a:noAutofit/>
          </a:bodyPr>
          <a:lstStyle/>
          <a:p>
            <a:r>
              <a:rPr lang="en-US" sz="4400" b="1" dirty="0">
                <a:latin typeface="Calibri" panose="020F0502020204030204" pitchFamily="34" charset="0"/>
                <a:cs typeface="Calibri" panose="020F0502020204030204" pitchFamily="34" charset="0"/>
              </a:rPr>
              <a:t>Social imagination </a:t>
            </a:r>
            <a:r>
              <a:rPr lang="en-US" sz="3600" b="1" dirty="0">
                <a:latin typeface="Calibri" panose="020F0502020204030204" pitchFamily="34" charset="0"/>
                <a:cs typeface="Calibri" panose="020F0502020204030204" pitchFamily="34" charset="0"/>
              </a:rPr>
              <a:t>(through a neurotypical lens)</a:t>
            </a:r>
          </a:p>
        </p:txBody>
      </p:sp>
      <p:sp>
        <p:nvSpPr>
          <p:cNvPr id="2" name="TextBox 1"/>
          <p:cNvSpPr txBox="1"/>
          <p:nvPr/>
        </p:nvSpPr>
        <p:spPr>
          <a:xfrm>
            <a:off x="642568" y="1309832"/>
            <a:ext cx="11386872" cy="5272213"/>
          </a:xfrm>
          <a:prstGeom prst="rect">
            <a:avLst/>
          </a:prstGeom>
          <a:noFill/>
        </p:spPr>
        <p:txBody>
          <a:bodyPr wrap="square" rtlCol="0">
            <a:spAutoFit/>
          </a:bodyPr>
          <a:lstStyle/>
          <a:p>
            <a:pPr marL="274313" lvl="0" indent="-274313" defTabSz="914377">
              <a:spcBef>
                <a:spcPct val="20000"/>
              </a:spcBef>
              <a:buFontTx/>
              <a:buChar char="•"/>
              <a:defRPr/>
            </a:pPr>
            <a:r>
              <a:rPr lang="en-GB" sz="3300" b="1" dirty="0">
                <a:solidFill>
                  <a:srgbClr val="C00000"/>
                </a:solidFill>
                <a:latin typeface="Calibri" panose="020F0502020204030204" pitchFamily="34" charset="0"/>
                <a:cs typeface="Calibri" panose="020F0502020204030204" pitchFamily="34" charset="0"/>
              </a:rPr>
              <a:t>Nothing to do with creative imagination!</a:t>
            </a:r>
          </a:p>
          <a:p>
            <a:pPr marL="274313" lvl="0" indent="-274313" defTabSz="914377">
              <a:spcBef>
                <a:spcPct val="20000"/>
              </a:spcBef>
              <a:buFontTx/>
              <a:buChar char="•"/>
              <a:defRPr/>
            </a:pPr>
            <a:r>
              <a:rPr lang="en-GB" sz="3300" dirty="0">
                <a:solidFill>
                  <a:srgbClr val="3F3F3F"/>
                </a:solidFill>
                <a:latin typeface="Calibri" panose="020F0502020204030204" pitchFamily="34" charset="0"/>
                <a:cs typeface="Calibri" panose="020F0502020204030204" pitchFamily="34" charset="0"/>
              </a:rPr>
              <a:t>Perceived difficulty with </a:t>
            </a:r>
            <a:r>
              <a:rPr lang="en-GB" sz="3300" b="1" dirty="0">
                <a:solidFill>
                  <a:srgbClr val="00823B"/>
                </a:solidFill>
                <a:latin typeface="Calibri" panose="020F0502020204030204" pitchFamily="34" charset="0"/>
                <a:cs typeface="Calibri" panose="020F0502020204030204" pitchFamily="34" charset="0"/>
              </a:rPr>
              <a:t>neurotypical</a:t>
            </a:r>
            <a:r>
              <a:rPr lang="en-GB" sz="3300" dirty="0">
                <a:solidFill>
                  <a:srgbClr val="3F3F3F"/>
                </a:solidFill>
                <a:latin typeface="Calibri" panose="020F0502020204030204" pitchFamily="34" charset="0"/>
                <a:cs typeface="Calibri" panose="020F0502020204030204" pitchFamily="34" charset="0"/>
              </a:rPr>
              <a:t> </a:t>
            </a:r>
            <a:r>
              <a:rPr lang="en-GB" sz="3300" b="1" dirty="0">
                <a:solidFill>
                  <a:srgbClr val="3F3F3F"/>
                </a:solidFill>
                <a:latin typeface="Calibri" panose="020F0502020204030204" pitchFamily="34" charset="0"/>
                <a:cs typeface="Calibri" panose="020F0502020204030204" pitchFamily="34" charset="0"/>
              </a:rPr>
              <a:t>predicting</a:t>
            </a:r>
            <a:r>
              <a:rPr lang="en-GB" sz="3300" dirty="0">
                <a:solidFill>
                  <a:srgbClr val="3F3F3F"/>
                </a:solidFill>
                <a:latin typeface="Calibri" panose="020F0502020204030204" pitchFamily="34" charset="0"/>
                <a:cs typeface="Calibri" panose="020F0502020204030204" pitchFamily="34" charset="0"/>
              </a:rPr>
              <a:t> or </a:t>
            </a:r>
            <a:r>
              <a:rPr lang="en-GB" sz="3300" b="1" dirty="0">
                <a:solidFill>
                  <a:srgbClr val="3F3F3F"/>
                </a:solidFill>
                <a:latin typeface="Calibri" panose="020F0502020204030204" pitchFamily="34" charset="0"/>
                <a:cs typeface="Calibri" panose="020F0502020204030204" pitchFamily="34" charset="0"/>
              </a:rPr>
              <a:t>anticipating</a:t>
            </a:r>
          </a:p>
          <a:p>
            <a:pPr marL="274313" lvl="0" indent="-274313" defTabSz="914377">
              <a:spcBef>
                <a:spcPct val="20000"/>
              </a:spcBef>
              <a:buFontTx/>
              <a:buChar char="•"/>
              <a:defRPr/>
            </a:pPr>
            <a:r>
              <a:rPr lang="en-GB" sz="3300" dirty="0">
                <a:solidFill>
                  <a:srgbClr val="3F3F3F"/>
                </a:solidFill>
                <a:latin typeface="Calibri" panose="020F0502020204030204" pitchFamily="34" charset="0"/>
                <a:cs typeface="Calibri" panose="020F0502020204030204" pitchFamily="34" charset="0"/>
              </a:rPr>
              <a:t>Perceived difficulty in foreseeing </a:t>
            </a:r>
            <a:r>
              <a:rPr lang="en-GB" sz="3300" b="1" dirty="0">
                <a:solidFill>
                  <a:srgbClr val="00823B"/>
                </a:solidFill>
                <a:latin typeface="Calibri" panose="020F0502020204030204" pitchFamily="34" charset="0"/>
                <a:cs typeface="Calibri" panose="020F0502020204030204" pitchFamily="34" charset="0"/>
              </a:rPr>
              <a:t>neurotypical</a:t>
            </a:r>
            <a:r>
              <a:rPr lang="en-GB" sz="3300" dirty="0">
                <a:solidFill>
                  <a:srgbClr val="3F3F3F"/>
                </a:solidFill>
                <a:latin typeface="Calibri" panose="020F0502020204030204" pitchFamily="34" charset="0"/>
                <a:cs typeface="Calibri" panose="020F0502020204030204" pitchFamily="34" charset="0"/>
              </a:rPr>
              <a:t> </a:t>
            </a:r>
            <a:r>
              <a:rPr lang="en-GB" sz="3300" b="1" dirty="0">
                <a:solidFill>
                  <a:srgbClr val="3F3F3F"/>
                </a:solidFill>
                <a:latin typeface="Calibri" panose="020F0502020204030204" pitchFamily="34" charset="0"/>
                <a:cs typeface="Calibri" panose="020F0502020204030204" pitchFamily="34" charset="0"/>
              </a:rPr>
              <a:t>consequences</a:t>
            </a:r>
          </a:p>
          <a:p>
            <a:pPr marL="274313" lvl="0" indent="-274313" defTabSz="914377">
              <a:spcBef>
                <a:spcPct val="20000"/>
              </a:spcBef>
              <a:buFontTx/>
              <a:buChar char="•"/>
              <a:defRPr/>
            </a:pPr>
            <a:r>
              <a:rPr lang="en-GB" sz="3300" b="1" dirty="0">
                <a:solidFill>
                  <a:srgbClr val="3F3F3F"/>
                </a:solidFill>
                <a:latin typeface="Calibri" panose="020F0502020204030204" pitchFamily="34" charset="0"/>
                <a:cs typeface="Calibri" panose="020F0502020204030204" pitchFamily="34" charset="0"/>
              </a:rPr>
              <a:t>Anxiety at changes </a:t>
            </a:r>
            <a:r>
              <a:rPr lang="en-GB" sz="3300" dirty="0">
                <a:solidFill>
                  <a:srgbClr val="3F3F3F"/>
                </a:solidFill>
                <a:latin typeface="Calibri" panose="020F0502020204030204" pitchFamily="34" charset="0"/>
                <a:cs typeface="Calibri" panose="020F0502020204030204" pitchFamily="34" charset="0"/>
              </a:rPr>
              <a:t>to routine </a:t>
            </a:r>
          </a:p>
          <a:p>
            <a:pPr marL="274313" lvl="0" indent="-274313" defTabSz="914377">
              <a:spcBef>
                <a:spcPct val="20000"/>
              </a:spcBef>
              <a:buFontTx/>
              <a:buChar char="•"/>
              <a:defRPr/>
            </a:pPr>
            <a:r>
              <a:rPr lang="en-GB" sz="3300" dirty="0">
                <a:solidFill>
                  <a:srgbClr val="3F3F3F"/>
                </a:solidFill>
                <a:latin typeface="Calibri" panose="020F0502020204030204" pitchFamily="34" charset="0"/>
                <a:cs typeface="Calibri" panose="020F0502020204030204" pitchFamily="34" charset="0"/>
              </a:rPr>
              <a:t>Liking set </a:t>
            </a:r>
            <a:r>
              <a:rPr lang="en-GB" sz="3300" b="1" dirty="0">
                <a:solidFill>
                  <a:srgbClr val="3F3F3F"/>
                </a:solidFill>
                <a:latin typeface="Calibri" panose="020F0502020204030204" pitchFamily="34" charset="0"/>
                <a:cs typeface="Calibri" panose="020F0502020204030204" pitchFamily="34" charset="0"/>
              </a:rPr>
              <a:t>rules</a:t>
            </a:r>
            <a:r>
              <a:rPr lang="en-GB" sz="3300" dirty="0">
                <a:solidFill>
                  <a:srgbClr val="3F3F3F"/>
                </a:solidFill>
                <a:latin typeface="Calibri" panose="020F0502020204030204" pitchFamily="34" charset="0"/>
                <a:cs typeface="Calibri" panose="020F0502020204030204" pitchFamily="34" charset="0"/>
              </a:rPr>
              <a:t>, </a:t>
            </a:r>
            <a:r>
              <a:rPr lang="en-GB" sz="3300" b="1" dirty="0">
                <a:solidFill>
                  <a:srgbClr val="3F3F3F"/>
                </a:solidFill>
                <a:latin typeface="Calibri" panose="020F0502020204030204" pitchFamily="34" charset="0"/>
                <a:cs typeface="Calibri" panose="020F0502020204030204" pitchFamily="34" charset="0"/>
              </a:rPr>
              <a:t>routines</a:t>
            </a:r>
            <a:r>
              <a:rPr lang="en-GB" sz="3300" dirty="0">
                <a:solidFill>
                  <a:srgbClr val="3F3F3F"/>
                </a:solidFill>
                <a:latin typeface="Calibri" panose="020F0502020204030204" pitchFamily="34" charset="0"/>
                <a:cs typeface="Calibri" panose="020F0502020204030204" pitchFamily="34" charset="0"/>
              </a:rPr>
              <a:t> and </a:t>
            </a:r>
            <a:r>
              <a:rPr lang="en-GB" sz="3300" b="1" dirty="0">
                <a:solidFill>
                  <a:srgbClr val="00823B"/>
                </a:solidFill>
                <a:latin typeface="Calibri" panose="020F0502020204030204" pitchFamily="34" charset="0"/>
                <a:cs typeface="Calibri" panose="020F0502020204030204" pitchFamily="34" charset="0"/>
              </a:rPr>
              <a:t>appearing</a:t>
            </a:r>
            <a:r>
              <a:rPr lang="en-GB" sz="3300" dirty="0">
                <a:solidFill>
                  <a:srgbClr val="3F3F3F"/>
                </a:solidFill>
                <a:latin typeface="Calibri" panose="020F0502020204030204" pitchFamily="34" charset="0"/>
                <a:cs typeface="Calibri" panose="020F0502020204030204" pitchFamily="34" charset="0"/>
              </a:rPr>
              <a:t> to over-react to others’ infringement of these</a:t>
            </a:r>
          </a:p>
          <a:p>
            <a:pPr marL="274313" lvl="0" indent="-274313" defTabSz="914377">
              <a:spcBef>
                <a:spcPct val="20000"/>
              </a:spcBef>
              <a:buFontTx/>
              <a:buChar char="•"/>
              <a:defRPr/>
            </a:pPr>
            <a:r>
              <a:rPr lang="en-GB" sz="3300" dirty="0">
                <a:solidFill>
                  <a:srgbClr val="3F3F3F"/>
                </a:solidFill>
                <a:latin typeface="Calibri" panose="020F0502020204030204" pitchFamily="34" charset="0"/>
                <a:cs typeface="Calibri" panose="020F0502020204030204" pitchFamily="34" charset="0"/>
              </a:rPr>
              <a:t>Differences in imagining another’s </a:t>
            </a:r>
            <a:r>
              <a:rPr lang="en-GB" sz="3300" b="1" dirty="0">
                <a:solidFill>
                  <a:srgbClr val="00823B"/>
                </a:solidFill>
                <a:latin typeface="Calibri" panose="020F0502020204030204" pitchFamily="34" charset="0"/>
                <a:cs typeface="Calibri" panose="020F0502020204030204" pitchFamily="34" charset="0"/>
              </a:rPr>
              <a:t>neurotypical</a:t>
            </a:r>
            <a:r>
              <a:rPr lang="en-GB" sz="3300" dirty="0">
                <a:solidFill>
                  <a:srgbClr val="3F3F3F"/>
                </a:solidFill>
                <a:latin typeface="Calibri" panose="020F0502020204030204" pitchFamily="34" charset="0"/>
                <a:cs typeface="Calibri" panose="020F0502020204030204" pitchFamily="34" charset="0"/>
              </a:rPr>
              <a:t> </a:t>
            </a:r>
            <a:r>
              <a:rPr lang="en-GB" sz="3300" b="1" dirty="0">
                <a:solidFill>
                  <a:srgbClr val="3F3F3F"/>
                </a:solidFill>
                <a:latin typeface="Calibri" panose="020F0502020204030204" pitchFamily="34" charset="0"/>
                <a:cs typeface="Calibri" panose="020F0502020204030204" pitchFamily="34" charset="0"/>
              </a:rPr>
              <a:t>point of view </a:t>
            </a:r>
            <a:r>
              <a:rPr lang="en-GB" sz="3300" dirty="0">
                <a:solidFill>
                  <a:srgbClr val="3F3F3F"/>
                </a:solidFill>
                <a:latin typeface="Calibri" panose="020F0502020204030204" pitchFamily="34" charset="0"/>
                <a:cs typeface="Calibri" panose="020F0502020204030204" pitchFamily="34" charset="0"/>
              </a:rPr>
              <a:t>in a </a:t>
            </a:r>
            <a:r>
              <a:rPr lang="en-GB" sz="3300" b="1" dirty="0">
                <a:solidFill>
                  <a:srgbClr val="00823B"/>
                </a:solidFill>
                <a:latin typeface="Calibri" panose="020F0502020204030204" pitchFamily="34" charset="0"/>
                <a:cs typeface="Calibri" panose="020F0502020204030204" pitchFamily="34" charset="0"/>
              </a:rPr>
              <a:t>neurotypical</a:t>
            </a:r>
            <a:r>
              <a:rPr lang="en-GB" sz="3300" dirty="0">
                <a:solidFill>
                  <a:srgbClr val="3F3F3F"/>
                </a:solidFill>
                <a:latin typeface="Calibri" panose="020F0502020204030204" pitchFamily="34" charset="0"/>
                <a:cs typeface="Calibri" panose="020F0502020204030204" pitchFamily="34" charset="0"/>
              </a:rPr>
              <a:t> way</a:t>
            </a:r>
          </a:p>
          <a:p>
            <a:pPr marL="274313" lvl="0" indent="-274313" defTabSz="914377">
              <a:spcBef>
                <a:spcPct val="20000"/>
              </a:spcBef>
              <a:buFontTx/>
              <a:buChar char="•"/>
              <a:defRPr/>
            </a:pPr>
            <a:r>
              <a:rPr lang="en-GB" sz="3300" dirty="0">
                <a:solidFill>
                  <a:srgbClr val="3F3F3F"/>
                </a:solidFill>
                <a:latin typeface="Calibri" panose="020F0502020204030204" pitchFamily="34" charset="0"/>
                <a:cs typeface="Calibri" panose="020F0502020204030204" pitchFamily="34" charset="0"/>
              </a:rPr>
              <a:t>Particular </a:t>
            </a:r>
            <a:r>
              <a:rPr lang="en-GB" sz="3300" b="1" dirty="0">
                <a:solidFill>
                  <a:srgbClr val="3F3F3F"/>
                </a:solidFill>
                <a:latin typeface="Calibri" panose="020F0502020204030204" pitchFamily="34" charset="0"/>
                <a:cs typeface="Calibri" panose="020F0502020204030204" pitchFamily="34" charset="0"/>
              </a:rPr>
              <a:t>focussed interests</a:t>
            </a:r>
            <a:endParaRPr lang="en-GB" sz="3300" dirty="0">
              <a:solidFill>
                <a:srgbClr val="3F3F3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7178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DO_APP_VERSION" val="0.18.2.1721"/>
  <p:tag name="SLIDO_PRESENTATION_ID" val="00000000-0000-0000-0000-000000000000"/>
  <p:tag name="SLIDO_EVENT_UUID" val="8256cff8-fd77-492b-b12b-4ed9d5f69328"/>
  <p:tag name="SLIDO_EVENT_SECTION_UUID" val="ed2e3aa5-fb24-4e18-a0d8-62a589aa6220"/>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02ABC2DAFE2541BA39CB6A60FF295D" ma:contentTypeVersion="12" ma:contentTypeDescription="Create a new document." ma:contentTypeScope="" ma:versionID="8be1dce4ca96f5b9bcf959a292a87c60">
  <xsd:schema xmlns:xsd="http://www.w3.org/2001/XMLSchema" xmlns:xs="http://www.w3.org/2001/XMLSchema" xmlns:p="http://schemas.microsoft.com/office/2006/metadata/properties" xmlns:ns3="c034488d-cff6-4e82-93aa-1a8b602b3310" xmlns:ns4="6e11e840-75f0-4e9c-8108-826cb0979e08" targetNamespace="http://schemas.microsoft.com/office/2006/metadata/properties" ma:root="true" ma:fieldsID="44b3fcc757ffbfa5aed6564a0ef8f27d" ns3:_="" ns4:_="">
    <xsd:import namespace="c034488d-cff6-4e82-93aa-1a8b602b3310"/>
    <xsd:import namespace="6e11e840-75f0-4e9c-8108-826cb0979e0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34488d-cff6-4e82-93aa-1a8b602b33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11e840-75f0-4e9c-8108-826cb0979e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EABA2A-6159-4DF0-BBB2-86A8D1B7AFF2}">
  <ds:schemaRefs>
    <ds:schemaRef ds:uri="http://schemas.microsoft.com/sharepoint/v3/contenttype/forms"/>
  </ds:schemaRefs>
</ds:datastoreItem>
</file>

<file path=customXml/itemProps2.xml><?xml version="1.0" encoding="utf-8"?>
<ds:datastoreItem xmlns:ds="http://schemas.openxmlformats.org/officeDocument/2006/customXml" ds:itemID="{66ED5092-BB3B-4449-A74B-4DC34F4EB7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34488d-cff6-4e82-93aa-1a8b602b3310"/>
    <ds:schemaRef ds:uri="6e11e840-75f0-4e9c-8108-826cb0979e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BD8F6F-44DF-4A4B-9189-1B08A9F058E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32941</TotalTime>
  <Words>1500</Words>
  <Application>Microsoft Office PowerPoint</Application>
  <PresentationFormat>Widescreen</PresentationFormat>
  <Paragraphs>235</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Rounded MT Bold</vt:lpstr>
      <vt:lpstr>Calibri</vt:lpstr>
      <vt:lpstr>Calibri Light</vt:lpstr>
      <vt:lpstr>Candara</vt:lpstr>
      <vt:lpstr>Open Sans</vt:lpstr>
      <vt:lpstr>Metropolitan</vt:lpstr>
      <vt:lpstr>Supporting autistic students</vt:lpstr>
      <vt:lpstr>Autism is one word attempting to describe millions of different stories.</vt:lpstr>
      <vt:lpstr>What is autism?</vt:lpstr>
      <vt:lpstr>Autism as a spectrum?</vt:lpstr>
      <vt:lpstr>Clinical diagnostic features of autism</vt:lpstr>
      <vt:lpstr>A word on the deficit model…</vt:lpstr>
      <vt:lpstr>Social interaction (through a neurotypical lens)</vt:lpstr>
      <vt:lpstr>Social communication (through a neurotypical lens)</vt:lpstr>
      <vt:lpstr>Social imagination (through a neurotypical lens)</vt:lpstr>
      <vt:lpstr>Sensory perception</vt:lpstr>
      <vt:lpstr>So, what is autism really?</vt:lpstr>
      <vt:lpstr>Noticeable characteristics (in some people)</vt:lpstr>
      <vt:lpstr>Masking / Camouflaging</vt:lpstr>
      <vt:lpstr>Understanding autism – a few theories</vt:lpstr>
      <vt:lpstr>Neurodiversity and Neurodivergence</vt:lpstr>
      <vt:lpstr>Autism as a neurotype</vt:lpstr>
      <vt:lpstr>Neurodivergence and neurominorities</vt:lpstr>
      <vt:lpstr>Double empathy problem</vt:lpstr>
      <vt:lpstr>Monotropism</vt:lpstr>
      <vt:lpstr>Autism in the context of HE</vt:lpstr>
      <vt:lpstr>General challenges created by HE environment</vt:lpstr>
      <vt:lpstr>Why things go wrong</vt:lpstr>
      <vt:lpstr>Common issues: all the ‘Ps’</vt:lpstr>
      <vt:lpstr>Processing</vt:lpstr>
      <vt:lpstr>Processing - strategies</vt:lpstr>
      <vt:lpstr>Participation </vt:lpstr>
      <vt:lpstr>Participation  - strategies</vt:lpstr>
      <vt:lpstr>Perfectionism</vt:lpstr>
      <vt:lpstr>Perfectionism - strategies</vt:lpstr>
      <vt:lpstr>Perseveration</vt:lpstr>
      <vt:lpstr>Perseveration - strategies</vt:lpstr>
      <vt:lpstr>10 Top Tips</vt:lpstr>
      <vt:lpstr>10 Top Tips for supporting autistic 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Services overview</dc:title>
  <dc:creator>Harriet Cannon</dc:creator>
  <cp:lastModifiedBy>Harriet Cannon</cp:lastModifiedBy>
  <cp:revision>7</cp:revision>
  <dcterms:created xsi:type="dcterms:W3CDTF">2021-01-18T14:06:27Z</dcterms:created>
  <dcterms:modified xsi:type="dcterms:W3CDTF">2022-03-25T12:10:30Z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0x010100DB02ABC2DAFE2541BA39CB6A60FF295D</vt:lpwstr>
  </property>
  <property fmtid="{D5CDD505-2E9C-101B-9397-08002B2CF9AE}" pid="3" name="SlidoAppVersion">
    <vt:lpwstr>0.18.2.1721</vt:lpwstr>
  </property>
</Properties>
</file>